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12" r:id="rId4"/>
    <p:sldId id="313" r:id="rId5"/>
    <p:sldId id="314" r:id="rId6"/>
    <p:sldId id="315" r:id="rId7"/>
    <p:sldId id="317" r:id="rId8"/>
    <p:sldId id="316" r:id="rId9"/>
    <p:sldId id="318" r:id="rId10"/>
    <p:sldId id="319" r:id="rId11"/>
    <p:sldId id="321" r:id="rId12"/>
    <p:sldId id="322" r:id="rId13"/>
    <p:sldId id="324" r:id="rId14"/>
    <p:sldId id="325" r:id="rId15"/>
    <p:sldId id="329" r:id="rId16"/>
    <p:sldId id="326" r:id="rId17"/>
    <p:sldId id="3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8BBACA"/>
    <a:srgbClr val="0052BE"/>
    <a:srgbClr val="74D3D4"/>
    <a:srgbClr val="074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E6DE18-E205-3A4B-931B-37D2441137F6}" v="12" dt="2023-11-10T16:15:41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296" autoAdjust="0"/>
  </p:normalViewPr>
  <p:slideViewPr>
    <p:cSldViewPr snapToGrid="0">
      <p:cViewPr varScale="1">
        <p:scale>
          <a:sx n="104" d="100"/>
          <a:sy n="104" d="100"/>
        </p:scale>
        <p:origin x="2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4AB76-8578-554F-ABF1-D7D0F88EEFF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EA9FF-3184-F146-81B7-2A5F2A63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18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dirty="0"/>
              <a:t>目前可穿戴医疗技术代表着一个热门的研究领域</a:t>
            </a:r>
          </a:p>
          <a:p>
            <a:endParaRPr lang="zh-CN" altLang="en-US" sz="1400" dirty="0"/>
          </a:p>
          <a:p>
            <a:r>
              <a:rPr lang="zh-CN" altLang="en-US" sz="1400" dirty="0"/>
              <a:t>骨科学中的“关节健康评估”尤为重要</a:t>
            </a:r>
          </a:p>
          <a:p>
            <a:endParaRPr lang="zh-CN" altLang="en-US" sz="1400" dirty="0"/>
          </a:p>
          <a:p>
            <a:r>
              <a:rPr lang="zh-CN" altLang="en-US" sz="1400" dirty="0"/>
              <a:t>只有实验室</a:t>
            </a:r>
            <a:r>
              <a:rPr lang="en-US" altLang="zh-CN" sz="1400" dirty="0"/>
              <a:t>/</a:t>
            </a:r>
            <a:r>
              <a:rPr lang="zh-CN" altLang="en-US" sz="1400" dirty="0"/>
              <a:t>临床医学中才有特定仪器测定“膝关节健康数据”</a:t>
            </a:r>
          </a:p>
          <a:p>
            <a:endParaRPr lang="zh-CN" altLang="en-US" sz="1400" dirty="0"/>
          </a:p>
          <a:p>
            <a:r>
              <a:rPr lang="zh-CN" altLang="en-US" sz="1400" b="1" dirty="0"/>
              <a:t>探索设计用于评估膝关节健康的可穿戴多传感模式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0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采用了四电极配置，外部电极（</a:t>
            </a:r>
            <a:r>
              <a:rPr lang="en-US" altLang="zh-CN" dirty="0"/>
              <a:t>E1 </a:t>
            </a:r>
            <a:r>
              <a:rPr lang="zh-CN" altLang="en-US" dirty="0"/>
              <a:t>和 </a:t>
            </a:r>
            <a:r>
              <a:rPr lang="en-US" altLang="zh-CN" dirty="0"/>
              <a:t>E4</a:t>
            </a:r>
            <a:r>
              <a:rPr lang="zh-CN" altLang="en-US" dirty="0"/>
              <a:t>）通过组织提供电流，而由内部电极（</a:t>
            </a:r>
            <a:r>
              <a:rPr lang="en-US" altLang="zh-CN" dirty="0"/>
              <a:t>E2 </a:t>
            </a:r>
            <a:r>
              <a:rPr lang="zh-CN" altLang="en-US" dirty="0"/>
              <a:t>和 </a:t>
            </a:r>
            <a:r>
              <a:rPr lang="en-US" altLang="zh-CN" dirty="0"/>
              <a:t>E3</a:t>
            </a:r>
            <a:r>
              <a:rPr lang="zh-CN" altLang="en-US" dirty="0"/>
              <a:t>）连接的高阻抗仪器放大器（</a:t>
            </a:r>
            <a:r>
              <a:rPr lang="en-US" altLang="zh-CN" dirty="0"/>
              <a:t>IA</a:t>
            </a:r>
            <a:r>
              <a:rPr lang="zh-CN" altLang="en-US" dirty="0"/>
              <a:t>））测量电压。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01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采用了四电极配置，外部电极（</a:t>
            </a:r>
            <a:r>
              <a:rPr lang="en-US" altLang="zh-CN" dirty="0"/>
              <a:t>E1 </a:t>
            </a:r>
            <a:r>
              <a:rPr lang="zh-CN" altLang="en-US" dirty="0"/>
              <a:t>和 </a:t>
            </a:r>
            <a:r>
              <a:rPr lang="en-US" altLang="zh-CN" dirty="0"/>
              <a:t>E4</a:t>
            </a:r>
            <a:r>
              <a:rPr lang="zh-CN" altLang="en-US" dirty="0"/>
              <a:t>）通过组织提供电流，而由内部电极（</a:t>
            </a:r>
            <a:r>
              <a:rPr lang="en-US" altLang="zh-CN" dirty="0"/>
              <a:t>E2 </a:t>
            </a:r>
            <a:r>
              <a:rPr lang="zh-CN" altLang="en-US" dirty="0"/>
              <a:t>和 </a:t>
            </a:r>
            <a:r>
              <a:rPr lang="en-US" altLang="zh-CN" dirty="0"/>
              <a:t>E3</a:t>
            </a:r>
            <a:r>
              <a:rPr lang="zh-CN" altLang="en-US" dirty="0"/>
              <a:t>）连接的高阻抗仪器放大器（</a:t>
            </a:r>
            <a:r>
              <a:rPr lang="en-US" altLang="zh-CN" dirty="0"/>
              <a:t>IA</a:t>
            </a:r>
            <a:r>
              <a:rPr lang="zh-CN" altLang="en-US" dirty="0"/>
              <a:t>））测量电压。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70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采用了四电极配置，外部电极（</a:t>
            </a:r>
            <a:r>
              <a:rPr lang="en-US" altLang="zh-CN" dirty="0"/>
              <a:t>E1 </a:t>
            </a:r>
            <a:r>
              <a:rPr lang="zh-CN" altLang="en-US" dirty="0"/>
              <a:t>和 </a:t>
            </a:r>
            <a:r>
              <a:rPr lang="en-US" altLang="zh-CN" dirty="0"/>
              <a:t>E4</a:t>
            </a:r>
            <a:r>
              <a:rPr lang="zh-CN" altLang="en-US" dirty="0"/>
              <a:t>）通过组织提供电流，而由内部电极（</a:t>
            </a:r>
            <a:r>
              <a:rPr lang="en-US" altLang="zh-CN" dirty="0"/>
              <a:t>E2 </a:t>
            </a:r>
            <a:r>
              <a:rPr lang="zh-CN" altLang="en-US" dirty="0"/>
              <a:t>和 </a:t>
            </a:r>
            <a:r>
              <a:rPr lang="en-US" altLang="zh-CN" dirty="0"/>
              <a:t>E3</a:t>
            </a:r>
            <a:r>
              <a:rPr lang="zh-CN" altLang="en-US" dirty="0"/>
              <a:t>）连接的高阻抗仪器放大器（</a:t>
            </a:r>
            <a:r>
              <a:rPr lang="en-US" altLang="zh-CN" dirty="0"/>
              <a:t>IA</a:t>
            </a:r>
            <a:r>
              <a:rPr lang="zh-CN" altLang="en-US" dirty="0"/>
              <a:t>））测量电压。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3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采用了四电极配置，外部电极（</a:t>
            </a:r>
            <a:r>
              <a:rPr lang="en-US" altLang="zh-CN" dirty="0"/>
              <a:t>E1 </a:t>
            </a:r>
            <a:r>
              <a:rPr lang="zh-CN" altLang="en-US" dirty="0"/>
              <a:t>和 </a:t>
            </a:r>
            <a:r>
              <a:rPr lang="en-US" altLang="zh-CN" dirty="0"/>
              <a:t>E4</a:t>
            </a:r>
            <a:r>
              <a:rPr lang="zh-CN" altLang="en-US" dirty="0"/>
              <a:t>）通过组织提供电流，而由内部电极（</a:t>
            </a:r>
            <a:r>
              <a:rPr lang="en-US" altLang="zh-CN" dirty="0"/>
              <a:t>E2 </a:t>
            </a:r>
            <a:r>
              <a:rPr lang="zh-CN" altLang="en-US" dirty="0"/>
              <a:t>和 </a:t>
            </a:r>
            <a:r>
              <a:rPr lang="en-US" altLang="zh-CN" dirty="0"/>
              <a:t>E3</a:t>
            </a:r>
            <a:r>
              <a:rPr lang="zh-CN" altLang="en-US" dirty="0"/>
              <a:t>）连接的高阻抗仪器放大器（</a:t>
            </a:r>
            <a:r>
              <a:rPr lang="en-US" altLang="zh-CN" dirty="0"/>
              <a:t>IA</a:t>
            </a:r>
            <a:r>
              <a:rPr lang="zh-CN" altLang="en-US" dirty="0"/>
              <a:t>））测量电压。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95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采用了四电极配置，外部电极（</a:t>
            </a:r>
            <a:r>
              <a:rPr lang="en-US" altLang="zh-CN" dirty="0"/>
              <a:t>E1 </a:t>
            </a:r>
            <a:r>
              <a:rPr lang="zh-CN" altLang="en-US" dirty="0"/>
              <a:t>和 </a:t>
            </a:r>
            <a:r>
              <a:rPr lang="en-US" altLang="zh-CN" dirty="0"/>
              <a:t>E4</a:t>
            </a:r>
            <a:r>
              <a:rPr lang="zh-CN" altLang="en-US" dirty="0"/>
              <a:t>）通过组织提供电流，而由内部电极（</a:t>
            </a:r>
            <a:r>
              <a:rPr lang="en-US" altLang="zh-CN" dirty="0"/>
              <a:t>E2 </a:t>
            </a:r>
            <a:r>
              <a:rPr lang="zh-CN" altLang="en-US" dirty="0"/>
              <a:t>和 </a:t>
            </a:r>
            <a:r>
              <a:rPr lang="en-US" altLang="zh-CN" dirty="0"/>
              <a:t>E3</a:t>
            </a:r>
            <a:r>
              <a:rPr lang="zh-CN" altLang="en-US" dirty="0"/>
              <a:t>）连接的高阻抗仪器放大器（</a:t>
            </a:r>
            <a:r>
              <a:rPr lang="en-US" altLang="zh-CN" dirty="0"/>
              <a:t>IA</a:t>
            </a:r>
            <a:r>
              <a:rPr lang="zh-CN" altLang="en-US" dirty="0"/>
              <a:t>））测量电压。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0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采用了四电极配置，外部电极（</a:t>
            </a:r>
            <a:r>
              <a:rPr lang="en-US" altLang="zh-CN" dirty="0"/>
              <a:t>E1 </a:t>
            </a:r>
            <a:r>
              <a:rPr lang="zh-CN" altLang="en-US" dirty="0"/>
              <a:t>和 </a:t>
            </a:r>
            <a:r>
              <a:rPr lang="en-US" altLang="zh-CN" dirty="0"/>
              <a:t>E4</a:t>
            </a:r>
            <a:r>
              <a:rPr lang="zh-CN" altLang="en-US" dirty="0"/>
              <a:t>）通过组织提供电流，而由内部电极（</a:t>
            </a:r>
            <a:r>
              <a:rPr lang="en-US" altLang="zh-CN" dirty="0"/>
              <a:t>E2 </a:t>
            </a:r>
            <a:r>
              <a:rPr lang="zh-CN" altLang="en-US" dirty="0"/>
              <a:t>和 </a:t>
            </a:r>
            <a:r>
              <a:rPr lang="en-US" altLang="zh-CN" dirty="0"/>
              <a:t>E3</a:t>
            </a:r>
            <a:r>
              <a:rPr lang="zh-CN" altLang="en-US" dirty="0"/>
              <a:t>）连接的高阻抗仪器放大器（</a:t>
            </a:r>
            <a:r>
              <a:rPr lang="en-US" altLang="zh-CN" dirty="0"/>
              <a:t>IA</a:t>
            </a:r>
            <a:r>
              <a:rPr lang="zh-CN" altLang="en-US" dirty="0"/>
              <a:t>））测量电压。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5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8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9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接触式麦克风实质上是一种宽带加速度计，它可以检测皮肤对关节底层声学发射的振动响应。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采用了四电极配置，外部电极（</a:t>
            </a:r>
            <a:r>
              <a:rPr lang="en-US" altLang="zh-CN" dirty="0"/>
              <a:t>E1 </a:t>
            </a:r>
            <a:r>
              <a:rPr lang="zh-CN" altLang="en-US" dirty="0"/>
              <a:t>和 </a:t>
            </a:r>
            <a:r>
              <a:rPr lang="en-US" altLang="zh-CN" dirty="0"/>
              <a:t>E4</a:t>
            </a:r>
            <a:r>
              <a:rPr lang="zh-CN" altLang="en-US" dirty="0"/>
              <a:t>）通过组织提供电流，而由内部电极（</a:t>
            </a:r>
            <a:r>
              <a:rPr lang="en-US" altLang="zh-CN" dirty="0"/>
              <a:t>E2 </a:t>
            </a:r>
            <a:r>
              <a:rPr lang="zh-CN" altLang="en-US" dirty="0"/>
              <a:t>和 </a:t>
            </a:r>
            <a:r>
              <a:rPr lang="en-US" altLang="zh-CN" dirty="0"/>
              <a:t>E3</a:t>
            </a:r>
            <a:r>
              <a:rPr lang="zh-CN" altLang="en-US" dirty="0"/>
              <a:t>）连接的高阻抗仪器放大器（</a:t>
            </a:r>
            <a:r>
              <a:rPr lang="en-US" altLang="zh-CN" dirty="0"/>
              <a:t>IA</a:t>
            </a:r>
            <a:r>
              <a:rPr lang="zh-CN" altLang="en-US" dirty="0"/>
              <a:t>））测量电压。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8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采用了四电极配置，外部电极（</a:t>
            </a:r>
            <a:r>
              <a:rPr lang="en-US" altLang="zh-CN" dirty="0"/>
              <a:t>E1 </a:t>
            </a:r>
            <a:r>
              <a:rPr lang="zh-CN" altLang="en-US" dirty="0"/>
              <a:t>和 </a:t>
            </a:r>
            <a:r>
              <a:rPr lang="en-US" altLang="zh-CN" dirty="0"/>
              <a:t>E4</a:t>
            </a:r>
            <a:r>
              <a:rPr lang="zh-CN" altLang="en-US" dirty="0"/>
              <a:t>）通过组织提供电流，而由内部电极（</a:t>
            </a:r>
            <a:r>
              <a:rPr lang="en-US" altLang="zh-CN" dirty="0"/>
              <a:t>E2 </a:t>
            </a:r>
            <a:r>
              <a:rPr lang="zh-CN" altLang="en-US" dirty="0"/>
              <a:t>和 </a:t>
            </a:r>
            <a:r>
              <a:rPr lang="en-US" altLang="zh-CN" dirty="0"/>
              <a:t>E3</a:t>
            </a:r>
            <a:r>
              <a:rPr lang="zh-CN" altLang="en-US" dirty="0"/>
              <a:t>）连接的高阻抗仪器放大器（</a:t>
            </a:r>
            <a:r>
              <a:rPr lang="en-US" altLang="zh-CN" dirty="0"/>
              <a:t>IA</a:t>
            </a:r>
            <a:r>
              <a:rPr lang="zh-CN" altLang="en-US" dirty="0"/>
              <a:t>））测量电压。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90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采用了四电极配置，外部电极（</a:t>
            </a:r>
            <a:r>
              <a:rPr lang="en-US" altLang="zh-CN" dirty="0"/>
              <a:t>E1 </a:t>
            </a:r>
            <a:r>
              <a:rPr lang="zh-CN" altLang="en-US" dirty="0"/>
              <a:t>和 </a:t>
            </a:r>
            <a:r>
              <a:rPr lang="en-US" altLang="zh-CN" dirty="0"/>
              <a:t>E4</a:t>
            </a:r>
            <a:r>
              <a:rPr lang="zh-CN" altLang="en-US" dirty="0"/>
              <a:t>）通过组织提供电流，而由内部电极（</a:t>
            </a:r>
            <a:r>
              <a:rPr lang="en-US" altLang="zh-CN" dirty="0"/>
              <a:t>E2 </a:t>
            </a:r>
            <a:r>
              <a:rPr lang="zh-CN" altLang="en-US" dirty="0"/>
              <a:t>和 </a:t>
            </a:r>
            <a:r>
              <a:rPr lang="en-US" altLang="zh-CN" dirty="0"/>
              <a:t>E3</a:t>
            </a:r>
            <a:r>
              <a:rPr lang="zh-CN" altLang="en-US" dirty="0"/>
              <a:t>）连接的高阻抗仪器放大器（</a:t>
            </a:r>
            <a:r>
              <a:rPr lang="en-US" altLang="zh-CN" dirty="0"/>
              <a:t>IA</a:t>
            </a:r>
            <a:r>
              <a:rPr lang="zh-CN" altLang="en-US" dirty="0"/>
              <a:t>））测量电压。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46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采用了四电极配置，外部电极（</a:t>
            </a:r>
            <a:r>
              <a:rPr lang="en-US" altLang="zh-CN" dirty="0"/>
              <a:t>E1 </a:t>
            </a:r>
            <a:r>
              <a:rPr lang="zh-CN" altLang="en-US" dirty="0"/>
              <a:t>和 </a:t>
            </a:r>
            <a:r>
              <a:rPr lang="en-US" altLang="zh-CN" dirty="0"/>
              <a:t>E4</a:t>
            </a:r>
            <a:r>
              <a:rPr lang="zh-CN" altLang="en-US" dirty="0"/>
              <a:t>）通过组织提供电流，而由内部电极（</a:t>
            </a:r>
            <a:r>
              <a:rPr lang="en-US" altLang="zh-CN" dirty="0"/>
              <a:t>E2 </a:t>
            </a:r>
            <a:r>
              <a:rPr lang="zh-CN" altLang="en-US" dirty="0"/>
              <a:t>和 </a:t>
            </a:r>
            <a:r>
              <a:rPr lang="en-US" altLang="zh-CN" dirty="0"/>
              <a:t>E3</a:t>
            </a:r>
            <a:r>
              <a:rPr lang="zh-CN" altLang="en-US" dirty="0"/>
              <a:t>）连接的高阻抗仪器放大器（</a:t>
            </a:r>
            <a:r>
              <a:rPr lang="en-US" altLang="zh-CN" dirty="0"/>
              <a:t>IA</a:t>
            </a:r>
            <a:r>
              <a:rPr lang="zh-CN" altLang="en-US" dirty="0"/>
              <a:t>））测量电压。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1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采用了四电极配置，外部电极（</a:t>
            </a:r>
            <a:r>
              <a:rPr lang="en-US" altLang="zh-CN" dirty="0"/>
              <a:t>E1 </a:t>
            </a:r>
            <a:r>
              <a:rPr lang="zh-CN" altLang="en-US" dirty="0"/>
              <a:t>和 </a:t>
            </a:r>
            <a:r>
              <a:rPr lang="en-US" altLang="zh-CN" dirty="0"/>
              <a:t>E4</a:t>
            </a:r>
            <a:r>
              <a:rPr lang="zh-CN" altLang="en-US" dirty="0"/>
              <a:t>）通过组织提供电流，而由内部电极（</a:t>
            </a:r>
            <a:r>
              <a:rPr lang="en-US" altLang="zh-CN" dirty="0"/>
              <a:t>E2 </a:t>
            </a:r>
            <a:r>
              <a:rPr lang="zh-CN" altLang="en-US" dirty="0"/>
              <a:t>和 </a:t>
            </a:r>
            <a:r>
              <a:rPr lang="en-US" altLang="zh-CN" dirty="0"/>
              <a:t>E3</a:t>
            </a:r>
            <a:r>
              <a:rPr lang="zh-CN" altLang="en-US" dirty="0"/>
              <a:t>）连接的高阻抗仪器放大器（</a:t>
            </a:r>
            <a:r>
              <a:rPr lang="en-US" altLang="zh-CN" dirty="0"/>
              <a:t>IA</a:t>
            </a:r>
            <a:r>
              <a:rPr lang="zh-CN" altLang="en-US" dirty="0"/>
              <a:t>））测量电压。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A9FF-3184-F146-81B7-2A5F2A63C4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2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B237-BF53-3E65-2AC8-0F6A3ED6F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1EDBA-C0AB-49B7-2C2D-151E3EB0E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78232-8411-80C0-3DBD-63CD93D28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Akin Delibasi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A77B8-DC91-B7DC-A11C-036251430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Control theory II - LQR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D7E44-FC33-7BEF-DD4C-83551BB9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3EAE-6EC5-194A-9160-0B77D449E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8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834D-5B94-BEA2-40D2-F1AB07C7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DDA6-517B-99A6-7A11-EBAC2A056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8248-44BF-2528-AC14-28C82D9B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Akin Delibasi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9955F-981D-4D62-322E-775E0DC1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Control theory II - LQR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097D9-7E64-0853-B7D3-9772E297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3EAE-6EC5-194A-9160-0B77D449E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5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D08D-54AA-0A1F-BB68-7B027A1D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84EEE-E4AA-86EA-126E-619F9E38C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F750E-95E2-7ED8-176C-8B63D616C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C3124-7D4B-75F4-30A0-ECF4E2FB2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Akin Delibasi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6F8DB-EC58-1471-0961-0033C890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Control theory II - LQR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D264B-8B90-C8BE-4ABD-8ABB2DB69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3EAE-6EC5-194A-9160-0B77D449E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37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DC65-F941-D1C3-3DFD-18AA82E3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14097-D8D3-CC12-47B6-A8B331EC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Akin Delibasi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BCE5E-B8A8-61F7-7268-9F461C37D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Control theory II - LQR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46B92-A1F3-4E8F-EB79-65CD6B5B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3EAE-6EC5-194A-9160-0B77D449E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0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5E1F60-E837-E098-D1F2-506CF03D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Akin Delibasi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A1FDF-1A79-83A5-D80A-84B5BE21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Control theory II - LQR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7C214-F23B-85F2-2406-2E733302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3EAE-6EC5-194A-9160-0B77D449E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06C2-7325-F8EA-2955-EF3DBE648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A868D-8429-1044-378B-414C027A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79184-A965-3702-25EB-9ABC6042F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BD992-4D06-417A-8088-9D9E1D9B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Akin Delibasi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CC067-9201-C3E8-F368-A665D1B4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Control theory II - LQR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89312-E359-FF80-1ED1-252729F8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3EAE-6EC5-194A-9160-0B77D449E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7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A660-7FC5-B763-414E-A787EF79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80A69-B6F6-CDE9-F82B-257DF05E5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5FAFC-4053-242A-A7D7-D29B01D47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3C131-291C-5C5A-CA98-9B0105DB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Akin Delibasi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0F34-A9BD-5DD5-2250-C4067A13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Control theory II - LQR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0E9DC-2C7E-B710-6EFC-21F48104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3EAE-6EC5-194A-9160-0B77D449E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9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166583-119C-163A-997F-7FF30773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36525"/>
            <a:ext cx="10515600" cy="961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EB8AB-DFAD-0CD8-25EF-31D27E6EE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AFFB2-5F09-A662-ACF1-177745C39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56350"/>
            <a:ext cx="4038600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Akin Delibasi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2CA89-6F08-E3AA-B975-95FAC643B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Control theory II - LQR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A2513-3FD2-9AD9-FB47-4B5C87799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4038600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7B23EAE-6EC5-194A-9160-0B77D449E9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B853D16-A31A-DF91-A560-29D938DCE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25668" t="37196"/>
          <a:stretch/>
        </p:blipFill>
        <p:spPr>
          <a:xfrm>
            <a:off x="10020852" y="-1"/>
            <a:ext cx="2171148" cy="681037"/>
          </a:xfrm>
          <a:prstGeom prst="rect">
            <a:avLst/>
          </a:prstGeom>
          <a:effectLst>
            <a:reflection stA="45000" endPos="19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051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748B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embc46164.2021.9630526" TargetMode="External"/><Relationship Id="rId2" Type="http://schemas.openxmlformats.org/officeDocument/2006/relationships/hyperlink" Target="https://doi.org/10.1109/JSEN.2020.299455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gpts/discovery" TargetMode="External"/><Relationship Id="rId4" Type="http://schemas.openxmlformats.org/officeDocument/2006/relationships/hyperlink" Target="https://doi.org/10.2478/joeb-2019-000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EC05-20C8-31EB-2AB4-3802DA94B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766" y="1317331"/>
            <a:ext cx="10034456" cy="1655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Wearable, Multimodal Sensing System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Monitor Knee Joint Health</a:t>
            </a:r>
            <a:r>
              <a:rPr lang="en-US" sz="4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GB" sz="4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57C2F-20A2-9DCE-D7B0-3079E08D4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404" y="4364268"/>
            <a:ext cx="5127180" cy="399771"/>
          </a:xfrm>
        </p:spPr>
        <p:txBody>
          <a:bodyPr>
            <a:no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Group: F3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Yuhan Wu,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Yanze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Yongjiang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89F84A-FD07-E8AA-F45E-4A7ADFF82505}"/>
              </a:ext>
            </a:extLst>
          </p:cNvPr>
          <p:cNvSpPr txBox="1">
            <a:spLocks/>
          </p:cNvSpPr>
          <p:nvPr/>
        </p:nvSpPr>
        <p:spPr>
          <a:xfrm>
            <a:off x="4976942" y="5955328"/>
            <a:ext cx="2238103" cy="399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 12</a:t>
            </a:r>
            <a:r>
              <a:rPr lang="en-GB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F44A-01FC-6714-68C6-D90D73A667FD}"/>
              </a:ext>
            </a:extLst>
          </p:cNvPr>
          <p:cNvSpPr txBox="1"/>
          <p:nvPr/>
        </p:nvSpPr>
        <p:spPr>
          <a:xfrm>
            <a:off x="6273478" y="5544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 descr="文本&#10;&#10;中度可信度描述已自动生成">
            <a:extLst>
              <a:ext uri="{FF2B5EF4-FFF2-40B4-BE49-F238E27FC236}">
                <a16:creationId xmlns:a16="http://schemas.microsoft.com/office/drawing/2014/main" id="{0196305B-50FA-9C82-76D5-ED4F3078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FC02923-40F7-5513-9E98-8B5187B4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88" y="1642373"/>
            <a:ext cx="3749733" cy="357325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FFF10E-C90A-CA86-5416-3C865C50823A}"/>
              </a:ext>
            </a:extLst>
          </p:cNvPr>
          <p:cNvSpPr/>
          <p:nvPr/>
        </p:nvSpPr>
        <p:spPr>
          <a:xfrm>
            <a:off x="5671184" y="2334767"/>
            <a:ext cx="5077912" cy="2188463"/>
          </a:xfrm>
          <a:prstGeom prst="roundRect">
            <a:avLst/>
          </a:prstGeom>
          <a:solidFill>
            <a:srgbClr val="EBEBF7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000" dirty="0">
                <a:solidFill>
                  <a:schemeClr val="tx1"/>
                </a:solidFill>
              </a:rPr>
              <a:t>To enable correct and consistent placement of the brace on different person, a “stencil” approach was designed and developed. The stencil is a flexible, 3D-printed piece that provides areas to mark the subject’s skin with the appropriate mounting locations.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0C8AE54-3865-2649-1EFA-CF47932F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/>
              <a:t>10</a:t>
            </a:fld>
            <a:endParaRPr lang="en-US" sz="2000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3CC0F19-7BE9-D641-2425-BDFDD87C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4212772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7D017E5-DCE7-3A4D-3AD7-08E28B0B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90459"/>
            <a:ext cx="3265171" cy="467541"/>
          </a:xfrm>
        </p:spPr>
        <p:txBody>
          <a:bodyPr/>
          <a:lstStyle/>
          <a:p>
            <a:pPr algn="l"/>
            <a:r>
              <a:rPr lang="en-GB" sz="1600" b="1" dirty="0" err="1"/>
              <a:t>Yanze</a:t>
            </a:r>
            <a:r>
              <a:rPr lang="en-GB" sz="1600" b="1" dirty="0"/>
              <a:t> Liu</a:t>
            </a:r>
            <a:endParaRPr lang="en-US" sz="1600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93ED55-D074-5685-F10F-012813D72A77}"/>
              </a:ext>
            </a:extLst>
          </p:cNvPr>
          <p:cNvSpPr txBox="1">
            <a:spLocks/>
          </p:cNvSpPr>
          <p:nvPr/>
        </p:nvSpPr>
        <p:spPr>
          <a:xfrm>
            <a:off x="128984" y="-44203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4400" b="1" dirty="0">
                <a:solidFill>
                  <a:srgbClr val="8BBACA"/>
                </a:solidFill>
                <a:latin typeface="Arial Black" panose="020B0A04020102020204" pitchFamily="34" charset="0"/>
              </a:rPr>
              <a:t>Design and </a:t>
            </a:r>
          </a:p>
          <a:p>
            <a:r>
              <a:rPr lang="en-GB" altLang="zh-CN" sz="4400" b="1" dirty="0">
                <a:solidFill>
                  <a:srgbClr val="8BBACA"/>
                </a:solidFill>
                <a:latin typeface="Arial Black" panose="020B0A04020102020204" pitchFamily="34" charset="0"/>
              </a:rPr>
              <a:t>Proof-of-concept Results</a:t>
            </a:r>
            <a:br>
              <a:rPr lang="en-US" altLang="zh-CN" sz="4000" dirty="0">
                <a:latin typeface="Arial Black" panose="020B0A04020102020204" pitchFamily="34" charset="0"/>
              </a:rPr>
            </a:br>
            <a:r>
              <a:rPr lang="en-US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-- </a:t>
            </a:r>
            <a:r>
              <a:rPr lang="en-GB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Affixing the Brace</a:t>
            </a:r>
            <a:endParaRPr lang="en-US" altLang="zh-CN" sz="28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2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02EE4B-AE74-5972-2B0C-9E7598DB5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9" b="43808"/>
          <a:stretch/>
        </p:blipFill>
        <p:spPr>
          <a:xfrm>
            <a:off x="6533769" y="1236866"/>
            <a:ext cx="3420221" cy="2436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A3E4E3-959E-79C0-AFE2-25160AA472CC}"/>
              </a:ext>
            </a:extLst>
          </p:cNvPr>
          <p:cNvSpPr/>
          <p:nvPr/>
        </p:nvSpPr>
        <p:spPr>
          <a:xfrm>
            <a:off x="1227380" y="1488483"/>
            <a:ext cx="3957827" cy="1733396"/>
          </a:xfrm>
          <a:prstGeom prst="roundRect">
            <a:avLst/>
          </a:prstGeom>
          <a:solidFill>
            <a:srgbClr val="EBEBF7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solidFill>
                  <a:schemeClr val="tx1"/>
                </a:solidFill>
              </a:rPr>
              <a:t>The signals from a single healthy man was measured. For the joint sound measurement, the subject completed 10 cycles of unloaded, seated flexion/ extension exercises.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8B87B02-9473-A1AF-81F1-B50A2F736E9C}"/>
              </a:ext>
            </a:extLst>
          </p:cNvPr>
          <p:cNvGrpSpPr/>
          <p:nvPr/>
        </p:nvGrpSpPr>
        <p:grpSpPr>
          <a:xfrm>
            <a:off x="1553119" y="3877369"/>
            <a:ext cx="3632088" cy="2051290"/>
            <a:chOff x="8960857" y="4216058"/>
            <a:chExt cx="2929157" cy="16542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587F6BC-8ADF-86EC-089C-BD7D388F4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914" b="-1"/>
            <a:stretch/>
          </p:blipFill>
          <p:spPr>
            <a:xfrm>
              <a:off x="8960857" y="4216058"/>
              <a:ext cx="2929157" cy="165429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5C038F-84A1-4CFD-5A53-4AFC6082B5A2}"/>
                </a:ext>
              </a:extLst>
            </p:cNvPr>
            <p:cNvSpPr/>
            <p:nvPr/>
          </p:nvSpPr>
          <p:spPr>
            <a:xfrm>
              <a:off x="8960857" y="4216058"/>
              <a:ext cx="146322" cy="110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12D60168-E704-6156-17B5-EC413F6F0CF0}"/>
              </a:ext>
            </a:extLst>
          </p:cNvPr>
          <p:cNvSpPr/>
          <p:nvPr/>
        </p:nvSpPr>
        <p:spPr>
          <a:xfrm>
            <a:off x="6222091" y="4234470"/>
            <a:ext cx="4114801" cy="1560631"/>
          </a:xfrm>
          <a:prstGeom prst="roundRect">
            <a:avLst/>
          </a:prstGeom>
          <a:solidFill>
            <a:srgbClr val="EBEBF7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solidFill>
                  <a:schemeClr val="tx1"/>
                </a:solidFill>
              </a:rPr>
              <a:t>The EBI measurement was conducted with the leg in a relaxed, seated position with fully extended and supported for 10 AC sweeps ranging from 5kHz to 100kHz.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E11F43-F5A6-6367-EC06-A28DC45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/>
              <a:t>11</a:t>
            </a:fld>
            <a:endParaRPr lang="en-US" sz="2000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73959D72-00B4-8179-77DF-20D72909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4212772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154F5F7-9BE5-16A0-9B9E-644E9199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8" y="6390459"/>
            <a:ext cx="4114801" cy="467541"/>
          </a:xfrm>
        </p:spPr>
        <p:txBody>
          <a:bodyPr/>
          <a:lstStyle/>
          <a:p>
            <a:pPr algn="l"/>
            <a:r>
              <a:rPr lang="en-GB" sz="1600" b="1" dirty="0" err="1"/>
              <a:t>Yanze</a:t>
            </a:r>
            <a:r>
              <a:rPr lang="en-GB" sz="1600" b="1" dirty="0"/>
              <a:t> Liu</a:t>
            </a:r>
            <a:endParaRPr lang="en-US" sz="1600" b="1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74D2CF2-2F25-9810-5F00-455961F56976}"/>
              </a:ext>
            </a:extLst>
          </p:cNvPr>
          <p:cNvSpPr txBox="1">
            <a:spLocks/>
          </p:cNvSpPr>
          <p:nvPr/>
        </p:nvSpPr>
        <p:spPr>
          <a:xfrm>
            <a:off x="128984" y="-44203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4400" b="1" dirty="0">
                <a:solidFill>
                  <a:srgbClr val="8BBACA"/>
                </a:solidFill>
                <a:latin typeface="Arial Black" panose="020B0A04020102020204" pitchFamily="34" charset="0"/>
              </a:rPr>
              <a:t>Design and </a:t>
            </a:r>
          </a:p>
          <a:p>
            <a:r>
              <a:rPr lang="en-GB" altLang="zh-CN" sz="4400" b="1" dirty="0">
                <a:solidFill>
                  <a:srgbClr val="8BBACA"/>
                </a:solidFill>
                <a:latin typeface="Arial Black" panose="020B0A04020102020204" pitchFamily="34" charset="0"/>
              </a:rPr>
              <a:t>Proof-of-concept Results</a:t>
            </a:r>
            <a:br>
              <a:rPr lang="en-US" altLang="zh-CN" sz="4000" dirty="0">
                <a:latin typeface="Arial Black" panose="020B0A04020102020204" pitchFamily="34" charset="0"/>
              </a:rPr>
            </a:br>
            <a:r>
              <a:rPr lang="en-US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-- </a:t>
            </a:r>
            <a:r>
              <a:rPr lang="en-GB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Results of measurement</a:t>
            </a:r>
            <a:endParaRPr lang="en-US" altLang="zh-CN" sz="28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37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穿着蓝色衣服的人在打电话&#10;&#10;描述已自动生成">
            <a:extLst>
              <a:ext uri="{FF2B5EF4-FFF2-40B4-BE49-F238E27FC236}">
                <a16:creationId xmlns:a16="http://schemas.microsoft.com/office/drawing/2014/main" id="{F6107E3A-59B7-0EB2-2F11-2CC32065E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37"/>
          <a:stretch/>
        </p:blipFill>
        <p:spPr>
          <a:xfrm>
            <a:off x="-2" y="1143142"/>
            <a:ext cx="12192001" cy="5246956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E11F43-F5A6-6367-EC06-A28DC45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8954" y="6420321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/>
              <a:t>12</a:t>
            </a:fld>
            <a:endParaRPr lang="en-US" sz="2000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73959D72-00B4-8179-77DF-20D72909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4212772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154F5F7-9BE5-16A0-9B9E-644E9199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8" y="6390459"/>
            <a:ext cx="4114801" cy="467541"/>
          </a:xfrm>
        </p:spPr>
        <p:txBody>
          <a:bodyPr/>
          <a:lstStyle/>
          <a:p>
            <a:pPr algn="l"/>
            <a:r>
              <a:rPr lang="en-GB" sz="1600" b="1" dirty="0" err="1"/>
              <a:t>Yanze</a:t>
            </a:r>
            <a:r>
              <a:rPr lang="en-GB" sz="1600" b="1" dirty="0"/>
              <a:t> Liu</a:t>
            </a:r>
            <a:endParaRPr lang="en-US" sz="1600" b="1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74D2CF2-2F25-9810-5F00-455961F56976}"/>
              </a:ext>
            </a:extLst>
          </p:cNvPr>
          <p:cNvSpPr txBox="1">
            <a:spLocks/>
          </p:cNvSpPr>
          <p:nvPr/>
        </p:nvSpPr>
        <p:spPr>
          <a:xfrm>
            <a:off x="192046" y="-237490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4400" b="1" dirty="0">
                <a:solidFill>
                  <a:srgbClr val="8BBACA"/>
                </a:solidFill>
                <a:latin typeface="Arial Black" panose="020B0A04020102020204" pitchFamily="34" charset="0"/>
              </a:rPr>
              <a:t>Conclusion</a:t>
            </a:r>
            <a:br>
              <a:rPr lang="en-US" altLang="zh-CN" sz="4000" dirty="0">
                <a:latin typeface="Arial Black" panose="020B0A04020102020204" pitchFamily="34" charset="0"/>
              </a:rPr>
            </a:br>
            <a:r>
              <a:rPr lang="en-US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-- The Proposed </a:t>
            </a:r>
            <a:r>
              <a:rPr lang="en-GB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Knee Joint Health Monitoring System</a:t>
            </a:r>
            <a:endParaRPr lang="en-US" altLang="zh-CN" sz="28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73C7DFB-FADB-1A46-F7BD-F43ED8B1995F}"/>
              </a:ext>
            </a:extLst>
          </p:cNvPr>
          <p:cNvSpPr txBox="1">
            <a:spLocks/>
          </p:cNvSpPr>
          <p:nvPr/>
        </p:nvSpPr>
        <p:spPr>
          <a:xfrm>
            <a:off x="8153400" y="6379030"/>
            <a:ext cx="1104900" cy="4789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 dirty="0"/>
              <a:t>John Chen                                                                            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279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日程表&#10;&#10;中度可信度描述已自动生成">
            <a:extLst>
              <a:ext uri="{FF2B5EF4-FFF2-40B4-BE49-F238E27FC236}">
                <a16:creationId xmlns:a16="http://schemas.microsoft.com/office/drawing/2014/main" id="{679D9293-600A-F72F-C49E-847B179AE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E11F43-F5A6-6367-EC06-A28DC45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>
                <a:solidFill>
                  <a:schemeClr val="bg1"/>
                </a:solidFill>
              </a:rPr>
              <a:t>13</a:t>
            </a:fld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73959D72-00B4-8179-77DF-20D72909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4212772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154F5F7-9BE5-16A0-9B9E-644E9199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8" y="6390459"/>
            <a:ext cx="4114801" cy="467541"/>
          </a:xfrm>
        </p:spPr>
        <p:txBody>
          <a:bodyPr/>
          <a:lstStyle/>
          <a:p>
            <a:pPr algn="l"/>
            <a:r>
              <a:rPr lang="en-GB" sz="1600" b="1" dirty="0" err="1"/>
              <a:t>Yanze</a:t>
            </a:r>
            <a:r>
              <a:rPr lang="en-GB" sz="1600" b="1" dirty="0"/>
              <a:t> Liu</a:t>
            </a:r>
            <a:endParaRPr lang="en-US" sz="1600" b="1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73C7DFB-FADB-1A46-F7BD-F43ED8B1995F}"/>
              </a:ext>
            </a:extLst>
          </p:cNvPr>
          <p:cNvSpPr txBox="1">
            <a:spLocks/>
          </p:cNvSpPr>
          <p:nvPr/>
        </p:nvSpPr>
        <p:spPr>
          <a:xfrm>
            <a:off x="8153400" y="6379030"/>
            <a:ext cx="1532934" cy="4789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 dirty="0"/>
              <a:t>John Chen                                                                                        </a:t>
            </a:r>
            <a:endParaRPr 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D6A344-F6C0-4CC4-6F22-CD659EAB6FD4}"/>
              </a:ext>
            </a:extLst>
          </p:cNvPr>
          <p:cNvSpPr txBox="1"/>
          <p:nvPr/>
        </p:nvSpPr>
        <p:spPr>
          <a:xfrm>
            <a:off x="9541290" y="4824249"/>
            <a:ext cx="3979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189166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41ED3A76-CFC6-4123-5EEC-3D05C9A73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E11F43-F5A6-6367-EC06-A28DC45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>
                <a:solidFill>
                  <a:schemeClr val="bg1"/>
                </a:solidFill>
              </a:rPr>
              <a:t>14</a:t>
            </a:fld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73959D72-00B4-8179-77DF-20D72909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4212772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154F5F7-9BE5-16A0-9B9E-644E9199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8" y="6390459"/>
            <a:ext cx="4114801" cy="467541"/>
          </a:xfrm>
        </p:spPr>
        <p:txBody>
          <a:bodyPr/>
          <a:lstStyle/>
          <a:p>
            <a:pPr algn="l"/>
            <a:r>
              <a:rPr lang="en-GB" sz="1600" b="1" dirty="0" err="1"/>
              <a:t>Yanze</a:t>
            </a:r>
            <a:r>
              <a:rPr lang="en-GB" sz="1600" b="1" dirty="0"/>
              <a:t> Liu</a:t>
            </a:r>
            <a:endParaRPr lang="en-US" sz="1600" b="1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73C7DFB-FADB-1A46-F7BD-F43ED8B1995F}"/>
              </a:ext>
            </a:extLst>
          </p:cNvPr>
          <p:cNvSpPr txBox="1">
            <a:spLocks/>
          </p:cNvSpPr>
          <p:nvPr/>
        </p:nvSpPr>
        <p:spPr>
          <a:xfrm>
            <a:off x="8153400" y="6379030"/>
            <a:ext cx="1816714" cy="4789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 dirty="0"/>
              <a:t>John Chen                                                                                        </a:t>
            </a:r>
            <a:endParaRPr 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849A64-6601-7D35-0129-188036EF4A5A}"/>
              </a:ext>
            </a:extLst>
          </p:cNvPr>
          <p:cNvSpPr txBox="1"/>
          <p:nvPr/>
        </p:nvSpPr>
        <p:spPr>
          <a:xfrm>
            <a:off x="6747641" y="3216166"/>
            <a:ext cx="39792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Currently, it is limited by the average current draw of the IMUs used in this design, specifically the gyroscope of the unit, which draws nearly 5 mA continuously because this sensor cannot be put to sleep at the 100 Hz sample rate given its long wakeup time. </a:t>
            </a:r>
          </a:p>
        </p:txBody>
      </p:sp>
    </p:spTree>
    <p:extLst>
      <p:ext uri="{BB962C8B-B14F-4D97-AF65-F5344CB8AC3E}">
        <p14:creationId xmlns:p14="http://schemas.microsoft.com/office/powerpoint/2010/main" val="384909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网站&#10;&#10;描述已自动生成">
            <a:extLst>
              <a:ext uri="{FF2B5EF4-FFF2-40B4-BE49-F238E27FC236}">
                <a16:creationId xmlns:a16="http://schemas.microsoft.com/office/drawing/2014/main" id="{A64D042E-DBD2-9A77-6A33-667514DC9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E11F43-F5A6-6367-EC06-A28DC45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>
                <a:solidFill>
                  <a:schemeClr val="bg1"/>
                </a:solidFill>
              </a:rPr>
              <a:t>15</a:t>
            </a:fld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73959D72-00B4-8179-77DF-20D72909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4212772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154F5F7-9BE5-16A0-9B9E-644E9199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8" y="6390459"/>
            <a:ext cx="4114801" cy="467541"/>
          </a:xfrm>
        </p:spPr>
        <p:txBody>
          <a:bodyPr/>
          <a:lstStyle/>
          <a:p>
            <a:pPr algn="l"/>
            <a:r>
              <a:rPr lang="en-GB" sz="1600" b="1" dirty="0" err="1"/>
              <a:t>Yanze</a:t>
            </a:r>
            <a:r>
              <a:rPr lang="en-GB" sz="1600" b="1" dirty="0"/>
              <a:t> Liu</a:t>
            </a:r>
            <a:endParaRPr lang="en-US" sz="1600" b="1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73C7DFB-FADB-1A46-F7BD-F43ED8B1995F}"/>
              </a:ext>
            </a:extLst>
          </p:cNvPr>
          <p:cNvSpPr txBox="1">
            <a:spLocks/>
          </p:cNvSpPr>
          <p:nvPr/>
        </p:nvSpPr>
        <p:spPr>
          <a:xfrm>
            <a:off x="8153399" y="6379030"/>
            <a:ext cx="2806789" cy="4789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 dirty="0"/>
              <a:t>John Chen                                                                            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124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14292DBA-050C-5831-6535-8B76A2325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73C7DFB-FADB-1A46-F7BD-F43ED8B1995F}"/>
              </a:ext>
            </a:extLst>
          </p:cNvPr>
          <p:cNvSpPr txBox="1">
            <a:spLocks/>
          </p:cNvSpPr>
          <p:nvPr/>
        </p:nvSpPr>
        <p:spPr>
          <a:xfrm>
            <a:off x="8153398" y="6379030"/>
            <a:ext cx="4038601" cy="4789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 dirty="0"/>
              <a:t>John Chen                                                                                        </a:t>
            </a:r>
            <a:endParaRPr lang="en-US" sz="160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E11F43-F5A6-6367-EC06-A28DC451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8954" y="6435951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/>
              <a:t>16</a:t>
            </a:fld>
            <a:endParaRPr lang="en-US" sz="2000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73959D72-00B4-8179-77DF-20D72909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4212772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154F5F7-9BE5-16A0-9B9E-644E9199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8" y="6390459"/>
            <a:ext cx="4114801" cy="467541"/>
          </a:xfrm>
        </p:spPr>
        <p:txBody>
          <a:bodyPr/>
          <a:lstStyle/>
          <a:p>
            <a:pPr algn="l"/>
            <a:r>
              <a:rPr lang="en-GB" sz="1600" b="1" dirty="0" err="1"/>
              <a:t>Yanze</a:t>
            </a:r>
            <a:r>
              <a:rPr lang="en-GB" sz="1600" b="1" dirty="0"/>
              <a:t> Liu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1723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BFD19-05C7-A959-84A6-8C960DD48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43405"/>
            <a:ext cx="11430000" cy="538350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altLang="zh-CN" sz="1600" b="0" i="0" dirty="0">
                <a:solidFill>
                  <a:srgbClr val="374151"/>
                </a:solidFill>
                <a:effectLst/>
                <a:latin typeface="Söhne"/>
              </a:rPr>
              <a:t>Teague, C. N., Heller, J. A., </a:t>
            </a:r>
            <a:r>
              <a:rPr lang="en-GB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Nevius</a:t>
            </a:r>
            <a:r>
              <a:rPr lang="en-GB" altLang="zh-CN" sz="1600" b="0" i="0" dirty="0">
                <a:solidFill>
                  <a:srgbClr val="374151"/>
                </a:solidFill>
                <a:effectLst/>
                <a:latin typeface="Söhne"/>
              </a:rPr>
              <a:t>, B. N., </a:t>
            </a:r>
            <a:r>
              <a:rPr lang="en-GB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Carek</a:t>
            </a:r>
            <a:r>
              <a:rPr lang="en-GB" altLang="zh-CN" sz="1600" b="0" i="0" dirty="0">
                <a:solidFill>
                  <a:srgbClr val="374151"/>
                </a:solidFill>
                <a:effectLst/>
                <a:latin typeface="Söhne"/>
              </a:rPr>
              <a:t>, A. M., Mabrouk, S., Garcia-Vicente, F., </a:t>
            </a:r>
            <a:r>
              <a:rPr lang="en-GB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Inan</a:t>
            </a:r>
            <a:r>
              <a:rPr lang="en-GB" altLang="zh-CN" sz="1600" b="0" i="0" dirty="0">
                <a:solidFill>
                  <a:srgbClr val="374151"/>
                </a:solidFill>
                <a:effectLst/>
                <a:latin typeface="Söhne"/>
              </a:rPr>
              <a:t>, O. T., &amp; Etemadi, M. (2020). A wearable multimodal sensing system to monitor knee joint health. </a:t>
            </a:r>
            <a:r>
              <a:rPr lang="en-GB" altLang="zh-CN" sz="1600" b="0" i="1" dirty="0">
                <a:solidFill>
                  <a:srgbClr val="374151"/>
                </a:solidFill>
                <a:effectLst/>
                <a:latin typeface="Söhne"/>
              </a:rPr>
              <a:t>IEEE Sensors Journal, 20</a:t>
            </a:r>
            <a:r>
              <a:rPr lang="en-GB" altLang="zh-CN" sz="1600" b="0" i="0" dirty="0">
                <a:solidFill>
                  <a:srgbClr val="374151"/>
                </a:solidFill>
                <a:effectLst/>
                <a:latin typeface="Söhne"/>
              </a:rPr>
              <a:t>(18), 10323-10333. </a:t>
            </a:r>
            <a:r>
              <a:rPr lang="en-GB" altLang="zh-CN" sz="1600" b="0" i="0" u="none" strike="noStrike" dirty="0">
                <a:effectLst/>
                <a:latin typeface="Söhne"/>
                <a:hlinkClick r:id="rId2"/>
              </a:rPr>
              <a:t>https://doi.org/10.1109/JSEN.2020.2994552</a:t>
            </a:r>
            <a:endParaRPr lang="en-GB" altLang="zh-CN" sz="1600" b="0" i="0" u="none" strike="noStrike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endParaRPr lang="en-GB" altLang="zh-CN" sz="1600" b="0" i="0" u="none" strike="noStrike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altLang="zh-CN" sz="1600" b="0" i="0" u="none" strike="noStrike" dirty="0" err="1">
                <a:effectLst/>
                <a:latin typeface="Söhne"/>
              </a:rPr>
              <a:t>Ozmen</a:t>
            </a:r>
            <a:r>
              <a:rPr lang="en-GB" altLang="zh-CN" sz="1600" b="0" i="0" u="none" strike="noStrike" dirty="0">
                <a:effectLst/>
                <a:latin typeface="Söhne"/>
              </a:rPr>
              <a:t>, G. C., </a:t>
            </a:r>
            <a:r>
              <a:rPr lang="en-GB" altLang="zh-CN" sz="1600" b="0" i="0" u="none" strike="noStrike" dirty="0" err="1">
                <a:effectLst/>
                <a:latin typeface="Söhne"/>
              </a:rPr>
              <a:t>Nevius</a:t>
            </a:r>
            <a:r>
              <a:rPr lang="en-GB" altLang="zh-CN" sz="1600" b="0" i="0" u="none" strike="noStrike" dirty="0">
                <a:effectLst/>
                <a:latin typeface="Söhne"/>
              </a:rPr>
              <a:t>, B. N., Nichols, C. J., Mabrouk, S., Teague, C. N., &amp; </a:t>
            </a:r>
            <a:r>
              <a:rPr lang="en-GB" altLang="zh-CN" sz="1600" b="0" i="0" u="none" strike="noStrike" dirty="0" err="1">
                <a:effectLst/>
                <a:latin typeface="Söhne"/>
              </a:rPr>
              <a:t>Inan</a:t>
            </a:r>
            <a:r>
              <a:rPr lang="en-GB" altLang="zh-CN" sz="1600" b="0" i="0" u="none" strike="noStrike" dirty="0">
                <a:effectLst/>
                <a:latin typeface="Söhne"/>
              </a:rPr>
              <a:t>, O. T. (2021). An Integrated Multimodal Knee Brace Enabling Mid-Activity Tracking for Joint Health Assessment. In 2021 43rd Annual International Conference of the IEEE Engineering in Medicine &amp;amp; Biology Society (EMBC). 2021 43rd Annual International Conference of the IEEE Engineering in Medicine &amp; Biology Society (EMBC). IEEE. </a:t>
            </a:r>
            <a:r>
              <a:rPr lang="en-GB" altLang="zh-CN" sz="1600" b="0" i="0" u="none" strike="noStrike" dirty="0">
                <a:effectLst/>
                <a:latin typeface="Söhne"/>
                <a:hlinkClick r:id="rId3"/>
              </a:rPr>
              <a:t>https://doi.org/10.1109/embc46164.2021.9630526</a:t>
            </a:r>
            <a:endParaRPr lang="en-GB" altLang="zh-CN" sz="1600" dirty="0"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endParaRPr lang="en-GB" sz="1600" dirty="0"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rgbClr val="374151"/>
                </a:solidFill>
                <a:latin typeface="Söhne"/>
              </a:rPr>
              <a:t>Ismail, A. H., </a:t>
            </a:r>
            <a:r>
              <a:rPr lang="en-GB" sz="1600" dirty="0" err="1">
                <a:solidFill>
                  <a:srgbClr val="374151"/>
                </a:solidFill>
                <a:latin typeface="Söhne"/>
              </a:rPr>
              <a:t>Schlieper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, G., Walter, M., </a:t>
            </a:r>
            <a:r>
              <a:rPr lang="en-GB" sz="1600" dirty="0" err="1">
                <a:solidFill>
                  <a:srgbClr val="374151"/>
                </a:solidFill>
                <a:latin typeface="Söhne"/>
              </a:rPr>
              <a:t>Floege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, J., &amp; Leonhardt, S. (2019). Knee-to-knee bioimpedance measurements to monitor changes in extracellular fluid in haemodynamic-unstable patients during dialysis. In Journal of Electrical Bioimpedance (Vol. 10, Issue 1, pp. 55–62). Walter de Gruyter GmbH. </a:t>
            </a:r>
            <a:r>
              <a:rPr lang="en-GB" sz="1600" dirty="0">
                <a:latin typeface="Söhn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https://doi.org/10.2478/joeb-2019-0008</a:t>
            </a:r>
            <a:endParaRPr lang="en-GB" sz="1600" dirty="0"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rgbClr val="374151"/>
                </a:solidFill>
                <a:latin typeface="Söhne"/>
              </a:rPr>
              <a:t>DALL-E For real-life use case illustration generation. </a:t>
            </a:r>
            <a:r>
              <a:rPr lang="en-GB" sz="1600" dirty="0">
                <a:hlinkClick r:id="rId5"/>
              </a:rPr>
              <a:t>ChatGPT (openai.com)</a:t>
            </a:r>
            <a:endParaRPr lang="en-US" sz="16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6E3275-E614-7D86-14F6-0C4429FAB3BC}"/>
              </a:ext>
            </a:extLst>
          </p:cNvPr>
          <p:cNvSpPr txBox="1">
            <a:spLocks/>
          </p:cNvSpPr>
          <p:nvPr/>
        </p:nvSpPr>
        <p:spPr>
          <a:xfrm>
            <a:off x="280100" y="-283075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6600" b="1" dirty="0">
                <a:solidFill>
                  <a:srgbClr val="8BBACA"/>
                </a:solidFill>
                <a:latin typeface="Arial Black" panose="020B0A04020102020204" pitchFamily="34" charset="0"/>
              </a:rPr>
              <a:t>Reference</a:t>
            </a:r>
            <a:endParaRPr lang="en-US" altLang="zh-CN" sz="44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3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11BF7-CA81-D98C-5780-2E3B3684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90460"/>
            <a:ext cx="1095368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D84358-CBAA-C0D6-CBE9-503370DF7052}"/>
              </a:ext>
            </a:extLst>
          </p:cNvPr>
          <p:cNvSpPr/>
          <p:nvPr/>
        </p:nvSpPr>
        <p:spPr>
          <a:xfrm>
            <a:off x="971888" y="1774371"/>
            <a:ext cx="10566969" cy="3905205"/>
          </a:xfrm>
          <a:prstGeom prst="roundRect">
            <a:avLst/>
          </a:prstGeom>
          <a:solidFill>
            <a:srgbClr val="EBEBF7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The current wearable medical technology represents a popular research area.</a:t>
            </a:r>
            <a:endParaRPr lang="en-GB" sz="2000" b="1" dirty="0">
              <a:solidFill>
                <a:schemeClr val="tx1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In orthopedics, “</a:t>
            </a:r>
            <a:r>
              <a:rPr lang="en-US" altLang="zh-CN" sz="2000" b="1" dirty="0">
                <a:solidFill>
                  <a:schemeClr val="tx1"/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J</a:t>
            </a:r>
            <a:r>
              <a:rPr lang="en-US" sz="2000" b="1" dirty="0">
                <a:solidFill>
                  <a:schemeClr val="tx1"/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oint </a:t>
            </a:r>
            <a:r>
              <a:rPr lang="en-GB" altLang="zh-CN" sz="2000" b="1" dirty="0">
                <a:solidFill>
                  <a:schemeClr val="tx1"/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H</a:t>
            </a:r>
            <a:r>
              <a:rPr lang="en-US" sz="2000" b="1" dirty="0" err="1">
                <a:solidFill>
                  <a:schemeClr val="tx1"/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ealth</a:t>
            </a:r>
            <a:r>
              <a:rPr lang="en-US" sz="2000" b="1" dirty="0">
                <a:solidFill>
                  <a:schemeClr val="tx1"/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 Assessment” is particularly important.</a:t>
            </a:r>
            <a:endParaRPr lang="en-GB" sz="2000" b="1" dirty="0">
              <a:solidFill>
                <a:schemeClr val="tx1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Only in laboratories/clinical medicine are there specific instruments used to measure “Knee Joint Health Data”.</a:t>
            </a:r>
            <a:endParaRPr lang="en-GB" sz="2000" b="1" dirty="0">
              <a:solidFill>
                <a:schemeClr val="tx1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F5597"/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Exploring the design of wearable multi-sensor modes for assessing knee joint health.</a:t>
            </a:r>
            <a:endParaRPr lang="en-GB" sz="2000" b="1" dirty="0">
              <a:solidFill>
                <a:srgbClr val="2F5597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49069E-762D-6071-E3E7-61FAFFB10AD7}"/>
              </a:ext>
            </a:extLst>
          </p:cNvPr>
          <p:cNvSpPr txBox="1">
            <a:spLocks/>
          </p:cNvSpPr>
          <p:nvPr/>
        </p:nvSpPr>
        <p:spPr>
          <a:xfrm>
            <a:off x="102870" y="-56788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7800" b="1" dirty="0">
                <a:solidFill>
                  <a:srgbClr val="8BBACA"/>
                </a:solidFill>
                <a:latin typeface="Arial Black" panose="020B0A04020102020204" pitchFamily="34" charset="0"/>
              </a:rPr>
              <a:t>Introduction</a:t>
            </a:r>
            <a:br>
              <a:rPr lang="en-US" altLang="zh-CN" sz="4000" dirty="0">
                <a:latin typeface="Arial Black" panose="020B0A04020102020204" pitchFamily="34" charset="0"/>
              </a:rPr>
            </a:br>
            <a:r>
              <a:rPr lang="en-US" altLang="zh-CN" sz="2800" b="1" dirty="0">
                <a:solidFill>
                  <a:srgbClr val="2F5597"/>
                </a:solidFill>
                <a:latin typeface="Arial Black" panose="020B0A04020102020204" pitchFamily="34" charset="0"/>
              </a:rPr>
              <a:t>-- </a:t>
            </a:r>
            <a:r>
              <a:rPr lang="en-GB" altLang="zh-CN" sz="2800" b="1" dirty="0">
                <a:solidFill>
                  <a:srgbClr val="2F5597"/>
                </a:solidFill>
                <a:latin typeface="Arial Black" panose="020B0A04020102020204" pitchFamily="34" charset="0"/>
              </a:rPr>
              <a:t>Background and Objective</a:t>
            </a:r>
            <a:endParaRPr lang="en-US" altLang="zh-CN" sz="28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E77C2BA5-C153-65E8-BD25-B208F74E7BC2}"/>
              </a:ext>
            </a:extLst>
          </p:cNvPr>
          <p:cNvSpPr txBox="1">
            <a:spLocks/>
          </p:cNvSpPr>
          <p:nvPr/>
        </p:nvSpPr>
        <p:spPr>
          <a:xfrm>
            <a:off x="7835260" y="6345126"/>
            <a:ext cx="4038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B23EAE-6EC5-194A-9160-0B77D449E9B3}" type="slidenum">
              <a:rPr lang="en-US" sz="2000" smtClean="0"/>
              <a:pPr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976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41303291-4FDB-6C57-1183-1CD5A67FFAF3}"/>
              </a:ext>
            </a:extLst>
          </p:cNvPr>
          <p:cNvSpPr/>
          <p:nvPr/>
        </p:nvSpPr>
        <p:spPr>
          <a:xfrm>
            <a:off x="3398062" y="4979517"/>
            <a:ext cx="8217533" cy="7694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17D8B1-4A12-8817-F1D5-D6DE7CA3DF0B}"/>
              </a:ext>
            </a:extLst>
          </p:cNvPr>
          <p:cNvSpPr/>
          <p:nvPr/>
        </p:nvSpPr>
        <p:spPr>
          <a:xfrm>
            <a:off x="3398062" y="3869988"/>
            <a:ext cx="8217533" cy="7694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75C8A0D-F0A8-C899-2665-2ABC5DBD3823}"/>
              </a:ext>
            </a:extLst>
          </p:cNvPr>
          <p:cNvSpPr/>
          <p:nvPr/>
        </p:nvSpPr>
        <p:spPr>
          <a:xfrm>
            <a:off x="3398062" y="2758302"/>
            <a:ext cx="8217533" cy="7694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946B67-B300-D92B-3D60-726889D8CE4B}"/>
              </a:ext>
            </a:extLst>
          </p:cNvPr>
          <p:cNvSpPr/>
          <p:nvPr/>
        </p:nvSpPr>
        <p:spPr>
          <a:xfrm>
            <a:off x="3398062" y="1625526"/>
            <a:ext cx="8217533" cy="7905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中括号 7">
            <a:extLst>
              <a:ext uri="{FF2B5EF4-FFF2-40B4-BE49-F238E27FC236}">
                <a16:creationId xmlns:a16="http://schemas.microsoft.com/office/drawing/2014/main" id="{17C3C245-800D-0B19-BB34-EBB2B3E3956D}"/>
              </a:ext>
            </a:extLst>
          </p:cNvPr>
          <p:cNvSpPr/>
          <p:nvPr/>
        </p:nvSpPr>
        <p:spPr>
          <a:xfrm>
            <a:off x="2670771" y="1875312"/>
            <a:ext cx="353085" cy="335883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27534C-848D-6FBC-C4B0-E4CD9A65B1AF}"/>
              </a:ext>
            </a:extLst>
          </p:cNvPr>
          <p:cNvSpPr txBox="1"/>
          <p:nvPr/>
        </p:nvSpPr>
        <p:spPr>
          <a:xfrm>
            <a:off x="3398062" y="1625526"/>
            <a:ext cx="8217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400" b="1" dirty="0"/>
              <a:t>Microphones: </a:t>
            </a:r>
            <a:r>
              <a:rPr lang="en-US" altLang="zh-CN" sz="2000" dirty="0"/>
              <a:t>Measuring joint sounds to differentiate between healthy individuals and patients with arthritis,  to classify different conditions. 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A2B543-46C8-1AAC-CE99-AADBC252FB5F}"/>
              </a:ext>
            </a:extLst>
          </p:cNvPr>
          <p:cNvSpPr txBox="1"/>
          <p:nvPr/>
        </p:nvSpPr>
        <p:spPr>
          <a:xfrm>
            <a:off x="3398062" y="2758302"/>
            <a:ext cx="8217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zh-CN" sz="2400" b="1" dirty="0"/>
              <a:t>Electrical Bioimpedance Circuitry(EBI):  </a:t>
            </a:r>
            <a:r>
              <a:rPr lang="en-US" altLang="zh-CN" sz="2000" dirty="0"/>
              <a:t>Detecting real-time joint resistance indices to assess swelling.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AD65E1-68AF-DE83-301E-CAC8B64B5E1C}"/>
              </a:ext>
            </a:extLst>
          </p:cNvPr>
          <p:cNvSpPr txBox="1"/>
          <p:nvPr/>
        </p:nvSpPr>
        <p:spPr>
          <a:xfrm>
            <a:off x="3398062" y="3869988"/>
            <a:ext cx="7589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en-US" altLang="zh-CN" sz="2400" b="1" dirty="0"/>
              <a:t>Inertial Measurement Units(IMUs): </a:t>
            </a:r>
            <a:r>
              <a:rPr lang="en-US" altLang="zh-CN" sz="2000" dirty="0"/>
              <a:t>Providing information on joint stability and range of motion.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BB0320-29ED-8FFB-5C54-3F5E363F75EA}"/>
              </a:ext>
            </a:extLst>
          </p:cNvPr>
          <p:cNvSpPr txBox="1"/>
          <p:nvPr/>
        </p:nvSpPr>
        <p:spPr>
          <a:xfrm>
            <a:off x="3398062" y="4979517"/>
            <a:ext cx="682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en-US" altLang="zh-CN" sz="2400" b="1" dirty="0"/>
              <a:t>Temperature Sensor:</a:t>
            </a:r>
            <a:r>
              <a:rPr lang="en-US" altLang="zh-CN" sz="2000" dirty="0"/>
              <a:t> Monitoring local skin temperature.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4B5F0-8976-9FC9-BE2B-F38BF03CF69C}"/>
              </a:ext>
            </a:extLst>
          </p:cNvPr>
          <p:cNvSpPr txBox="1"/>
          <p:nvPr/>
        </p:nvSpPr>
        <p:spPr>
          <a:xfrm>
            <a:off x="490394" y="2927578"/>
            <a:ext cx="181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1" dirty="0"/>
              <a:t>Wearable Multimodal Smart Brace</a:t>
            </a:r>
            <a:endParaRPr lang="zh-CN" altLang="en-US" sz="2400" b="1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0987B029-3A6B-DA1E-BDD9-88E77BEB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90460"/>
            <a:ext cx="2390116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1C3C19C-C386-2225-3778-164FF3FA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/>
              <a:t>3</a:t>
            </a:fld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8812C1-98DF-D9CB-10B6-ABC4C66686F2}"/>
              </a:ext>
            </a:extLst>
          </p:cNvPr>
          <p:cNvSpPr txBox="1">
            <a:spLocks/>
          </p:cNvSpPr>
          <p:nvPr/>
        </p:nvSpPr>
        <p:spPr>
          <a:xfrm>
            <a:off x="102870" y="-56244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7800" b="1" dirty="0">
                <a:solidFill>
                  <a:srgbClr val="8BBACA"/>
                </a:solidFill>
                <a:latin typeface="Arial Black" panose="020B0A04020102020204" pitchFamily="34" charset="0"/>
              </a:rPr>
              <a:t>Introduction</a:t>
            </a:r>
            <a:br>
              <a:rPr lang="en-US" altLang="zh-CN" sz="4000" dirty="0">
                <a:solidFill>
                  <a:srgbClr val="2F5597"/>
                </a:solidFill>
                <a:latin typeface="Arial Black" panose="020B0A04020102020204" pitchFamily="34" charset="0"/>
              </a:rPr>
            </a:br>
            <a:r>
              <a:rPr lang="en-US" altLang="zh-CN" sz="2800" b="1" dirty="0">
                <a:solidFill>
                  <a:srgbClr val="2F5597"/>
                </a:solidFill>
                <a:latin typeface="Arial Black" panose="020B0A04020102020204" pitchFamily="34" charset="0"/>
              </a:rPr>
              <a:t>-- </a:t>
            </a:r>
            <a:r>
              <a:rPr lang="en-GB" altLang="zh-CN" sz="2800" b="1" dirty="0">
                <a:solidFill>
                  <a:srgbClr val="2F5597"/>
                </a:solidFill>
                <a:latin typeface="Arial Black" panose="020B0A04020102020204" pitchFamily="34" charset="0"/>
              </a:rPr>
              <a:t>Specific Functions of the Device</a:t>
            </a:r>
            <a:endParaRPr lang="en-US" altLang="zh-CN" sz="28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27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BF127096-E23E-0B67-862D-A7922DCC6788}"/>
              </a:ext>
            </a:extLst>
          </p:cNvPr>
          <p:cNvSpPr/>
          <p:nvPr/>
        </p:nvSpPr>
        <p:spPr>
          <a:xfrm>
            <a:off x="1600199" y="5277821"/>
            <a:ext cx="9149847" cy="864067"/>
          </a:xfrm>
          <a:prstGeom prst="rect">
            <a:avLst/>
          </a:prstGeom>
          <a:ln w="28575">
            <a:solidFill>
              <a:srgbClr val="7030A0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DDFF4DC-525C-5009-8E38-9EF175A9C71B}"/>
              </a:ext>
            </a:extLst>
          </p:cNvPr>
          <p:cNvSpPr/>
          <p:nvPr/>
        </p:nvSpPr>
        <p:spPr>
          <a:xfrm>
            <a:off x="1600200" y="1245281"/>
            <a:ext cx="9149847" cy="3555497"/>
          </a:xfrm>
          <a:prstGeom prst="rect">
            <a:avLst/>
          </a:prstGeom>
          <a:ln w="28575">
            <a:solidFill>
              <a:srgbClr val="00B050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E68EA14-E426-5332-31C2-29CA5CE72F6C}"/>
              </a:ext>
            </a:extLst>
          </p:cNvPr>
          <p:cNvSpPr/>
          <p:nvPr/>
        </p:nvSpPr>
        <p:spPr>
          <a:xfrm>
            <a:off x="4361128" y="2119748"/>
            <a:ext cx="4284454" cy="2561007"/>
          </a:xfrm>
          <a:prstGeom prst="rect">
            <a:avLst/>
          </a:prstGeom>
          <a:ln w="1905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AB0B42-2D23-21D3-CD93-07A0E63B0F85}"/>
              </a:ext>
            </a:extLst>
          </p:cNvPr>
          <p:cNvSpPr/>
          <p:nvPr/>
        </p:nvSpPr>
        <p:spPr>
          <a:xfrm>
            <a:off x="4361128" y="1402199"/>
            <a:ext cx="3971644" cy="585282"/>
          </a:xfrm>
          <a:prstGeom prst="rect">
            <a:avLst/>
          </a:prstGeom>
          <a:ln w="19050"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中括号 7">
            <a:extLst>
              <a:ext uri="{FF2B5EF4-FFF2-40B4-BE49-F238E27FC236}">
                <a16:creationId xmlns:a16="http://schemas.microsoft.com/office/drawing/2014/main" id="{A3D9BAF9-E8D9-0CB0-E79F-1082370FAB06}"/>
              </a:ext>
            </a:extLst>
          </p:cNvPr>
          <p:cNvSpPr/>
          <p:nvPr/>
        </p:nvSpPr>
        <p:spPr>
          <a:xfrm>
            <a:off x="3932786" y="1682240"/>
            <a:ext cx="353085" cy="2731632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553CAD-DEF1-B8AF-1DF7-5CFBD21D8F37}"/>
              </a:ext>
            </a:extLst>
          </p:cNvPr>
          <p:cNvSpPr txBox="1"/>
          <p:nvPr/>
        </p:nvSpPr>
        <p:spPr>
          <a:xfrm>
            <a:off x="5876269" y="1497574"/>
            <a:ext cx="1803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800" b="1" dirty="0">
                <a:latin typeface="Candara Light" panose="020E0502030303020204" pitchFamily="34" charset="0"/>
              </a:rPr>
              <a:t>Microphones</a:t>
            </a:r>
            <a:endParaRPr lang="zh-CN" altLang="en-US" dirty="0">
              <a:latin typeface="Candara Light" panose="020E0502030303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132229-09BE-81FC-F180-A85F656884BE}"/>
              </a:ext>
            </a:extLst>
          </p:cNvPr>
          <p:cNvSpPr txBox="1"/>
          <p:nvPr/>
        </p:nvSpPr>
        <p:spPr>
          <a:xfrm>
            <a:off x="4320387" y="1497574"/>
            <a:ext cx="15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Audio Board: 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4DA7E3-1A9A-7C73-4966-5B1AC597A5AC}"/>
              </a:ext>
            </a:extLst>
          </p:cNvPr>
          <p:cNvSpPr txBox="1"/>
          <p:nvPr/>
        </p:nvSpPr>
        <p:spPr>
          <a:xfrm>
            <a:off x="5875887" y="2219066"/>
            <a:ext cx="2845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zh-CN" sz="1800" b="1" dirty="0">
                <a:latin typeface="Candara Light" panose="020E0502030303020204" pitchFamily="34" charset="0"/>
              </a:rPr>
              <a:t>Electrical Bioimpedance Circuitry(EBI) </a:t>
            </a:r>
            <a:endParaRPr lang="zh-CN" altLang="en-US" dirty="0">
              <a:latin typeface="Candara Light" panose="020E0502030303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0B78E2-75C5-9DF8-CB16-732E54805642}"/>
              </a:ext>
            </a:extLst>
          </p:cNvPr>
          <p:cNvSpPr txBox="1"/>
          <p:nvPr/>
        </p:nvSpPr>
        <p:spPr>
          <a:xfrm>
            <a:off x="5875886" y="3217557"/>
            <a:ext cx="2656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en-US" altLang="zh-CN" sz="1800" b="1" dirty="0">
                <a:latin typeface="Candara Light" panose="020E0502030303020204" pitchFamily="34" charset="0"/>
              </a:rPr>
              <a:t>Inertial Measurement Units(IMUs) </a:t>
            </a:r>
            <a:endParaRPr lang="zh-CN" altLang="en-US" dirty="0">
              <a:latin typeface="Candara Light" panose="020E0502030303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0418B8-8C8B-B2D0-3E9A-A8D34B772203}"/>
              </a:ext>
            </a:extLst>
          </p:cNvPr>
          <p:cNvSpPr txBox="1"/>
          <p:nvPr/>
        </p:nvSpPr>
        <p:spPr>
          <a:xfrm>
            <a:off x="5875886" y="4221504"/>
            <a:ext cx="2600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en-US" altLang="zh-CN" sz="1800" b="1" dirty="0">
                <a:latin typeface="Candara Light" panose="020E0502030303020204" pitchFamily="34" charset="0"/>
              </a:rPr>
              <a:t>Temperature Sensor</a:t>
            </a:r>
            <a:endParaRPr lang="zh-CN" altLang="en-US" dirty="0">
              <a:latin typeface="Candara Light" panose="020E0502030303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133857-9BAB-B639-290F-77415440D149}"/>
              </a:ext>
            </a:extLst>
          </p:cNvPr>
          <p:cNvSpPr txBox="1"/>
          <p:nvPr/>
        </p:nvSpPr>
        <p:spPr>
          <a:xfrm>
            <a:off x="4361128" y="3203427"/>
            <a:ext cx="143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Main Board:</a:t>
            </a:r>
            <a:endParaRPr lang="zh-CN" altLang="en-US" b="1" dirty="0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D2309E9A-D9F9-27A8-A759-0F7B34C438F5}"/>
              </a:ext>
            </a:extLst>
          </p:cNvPr>
          <p:cNvSpPr/>
          <p:nvPr/>
        </p:nvSpPr>
        <p:spPr>
          <a:xfrm>
            <a:off x="5700949" y="2219066"/>
            <a:ext cx="274618" cy="237177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434B477-BE8E-1042-5116-F2849EC680A1}"/>
              </a:ext>
            </a:extLst>
          </p:cNvPr>
          <p:cNvSpPr txBox="1"/>
          <p:nvPr/>
        </p:nvSpPr>
        <p:spPr>
          <a:xfrm>
            <a:off x="1672956" y="2903660"/>
            <a:ext cx="2298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Embedded Systems </a:t>
            </a:r>
            <a:endParaRPr lang="zh-CN" altLang="en-US" sz="2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BD3CAC-B247-9A45-43B4-ECFD826375DB}"/>
              </a:ext>
            </a:extLst>
          </p:cNvPr>
          <p:cNvSpPr txBox="1"/>
          <p:nvPr/>
        </p:nvSpPr>
        <p:spPr>
          <a:xfrm>
            <a:off x="4252864" y="5394966"/>
            <a:ext cx="384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b="1" dirty="0"/>
              <a:t>3D Flexible Bracket</a:t>
            </a:r>
            <a:endParaRPr lang="zh-CN" altLang="en-US" sz="3600" b="1" dirty="0"/>
          </a:p>
        </p:txBody>
      </p:sp>
      <p:sp>
        <p:nvSpPr>
          <p:cNvPr id="22" name="右中括号 21">
            <a:extLst>
              <a:ext uri="{FF2B5EF4-FFF2-40B4-BE49-F238E27FC236}">
                <a16:creationId xmlns:a16="http://schemas.microsoft.com/office/drawing/2014/main" id="{C8699C7D-8429-61A9-3130-797C5DD13E93}"/>
              </a:ext>
            </a:extLst>
          </p:cNvPr>
          <p:cNvSpPr/>
          <p:nvPr/>
        </p:nvSpPr>
        <p:spPr>
          <a:xfrm>
            <a:off x="8720839" y="1610148"/>
            <a:ext cx="262369" cy="298713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C31A70A-444B-7E1A-1908-D7C0139681D4}"/>
              </a:ext>
            </a:extLst>
          </p:cNvPr>
          <p:cNvSpPr txBox="1"/>
          <p:nvPr/>
        </p:nvSpPr>
        <p:spPr>
          <a:xfrm>
            <a:off x="9158943" y="2586391"/>
            <a:ext cx="1539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 data is written to the ‘microSD’ card.</a:t>
            </a:r>
            <a:endParaRPr lang="zh-CN" altLang="en-US" dirty="0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96DE0720-6B6F-B53E-4AD9-E61078CD7A60}"/>
              </a:ext>
            </a:extLst>
          </p:cNvPr>
          <p:cNvSpPr/>
          <p:nvPr/>
        </p:nvSpPr>
        <p:spPr>
          <a:xfrm>
            <a:off x="2573446" y="3520831"/>
            <a:ext cx="353085" cy="2193189"/>
          </a:xfrm>
          <a:prstGeom prst="down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1733F7E-D91F-04C0-E892-A467ADE1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/>
              <a:t>4</a:t>
            </a:fld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FBB8C2-878F-113F-2EA8-4988B7E68558}"/>
              </a:ext>
            </a:extLst>
          </p:cNvPr>
          <p:cNvSpPr txBox="1">
            <a:spLocks/>
          </p:cNvSpPr>
          <p:nvPr/>
        </p:nvSpPr>
        <p:spPr>
          <a:xfrm>
            <a:off x="102870" y="-213000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GB" altLang="zh-CN" sz="4800" b="1" dirty="0">
                <a:solidFill>
                  <a:srgbClr val="8BBACA"/>
                </a:solidFill>
                <a:latin typeface="Arial Black" panose="020B0A04020102020204" pitchFamily="34" charset="0"/>
              </a:rPr>
              <a:t>Embedded Systems Design</a:t>
            </a:r>
            <a:br>
              <a:rPr lang="en-US" altLang="zh-CN" sz="4000" dirty="0">
                <a:latin typeface="Arial Black" panose="020B0A04020102020204" pitchFamily="34" charset="0"/>
              </a:rPr>
            </a:br>
            <a:r>
              <a:rPr lang="en-US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-- </a:t>
            </a:r>
            <a:r>
              <a:rPr lang="en-GB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System Structure</a:t>
            </a:r>
            <a:endParaRPr lang="en-US" altLang="zh-CN" sz="28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A3792A23-DCD8-E6FF-C83E-E86750CB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2926531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6516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  <p:bldP spid="24" grpId="0" animBg="1"/>
      <p:bldP spid="23" grpId="0" animBg="1"/>
      <p:bldP spid="18" grpId="0"/>
      <p:bldP spid="19" grpId="0" animBg="1"/>
      <p:bldP spid="20" grpId="0"/>
      <p:bldP spid="21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25F3B9-2FF9-C368-9EAD-88A51ACAA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726"/>
          <a:stretch/>
        </p:blipFill>
        <p:spPr>
          <a:xfrm>
            <a:off x="2281236" y="1602383"/>
            <a:ext cx="7629525" cy="16545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F2D4F9-2614-2CDA-7E94-16E197932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223" y="4017748"/>
            <a:ext cx="9229725" cy="1923861"/>
          </a:xfrm>
          <a:prstGeom prst="rect">
            <a:avLst/>
          </a:prstGeom>
        </p:spPr>
      </p:pic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782CA132-9273-5A1C-BC43-AC6585DA7217}"/>
              </a:ext>
            </a:extLst>
          </p:cNvPr>
          <p:cNvSpPr/>
          <p:nvPr/>
        </p:nvSpPr>
        <p:spPr>
          <a:xfrm flipH="1">
            <a:off x="1356223" y="1874883"/>
            <a:ext cx="1326154" cy="506994"/>
          </a:xfrm>
          <a:prstGeom prst="wedgeRoundRectCallout">
            <a:avLst>
              <a:gd name="adj1" fmla="val -56109"/>
              <a:gd name="adj2" fmla="val 778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altLang="zh-CN" sz="1400" dirty="0"/>
              <a:t>Bandwidth accelerometer</a:t>
            </a:r>
            <a:endParaRPr lang="zh-CN" altLang="en-US" sz="1400" dirty="0"/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94282D41-DDA0-ECE2-517F-49576DC8AA42}"/>
              </a:ext>
            </a:extLst>
          </p:cNvPr>
          <p:cNvSpPr/>
          <p:nvPr/>
        </p:nvSpPr>
        <p:spPr>
          <a:xfrm flipH="1">
            <a:off x="3880801" y="3507796"/>
            <a:ext cx="2140015" cy="506994"/>
          </a:xfrm>
          <a:prstGeom prst="wedgeRoundRectCallout">
            <a:avLst>
              <a:gd name="adj1" fmla="val -40591"/>
              <a:gd name="adj2" fmla="val 1025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High gain bandwidth product and low noise</a:t>
            </a:r>
            <a:endParaRPr lang="zh-CN" altLang="en-US" sz="1400" dirty="0"/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6919D6A6-D078-AC9F-7E60-4898CAF05528}"/>
              </a:ext>
            </a:extLst>
          </p:cNvPr>
          <p:cNvSpPr/>
          <p:nvPr/>
        </p:nvSpPr>
        <p:spPr>
          <a:xfrm flipH="1">
            <a:off x="6210512" y="3383824"/>
            <a:ext cx="2140015" cy="506994"/>
          </a:xfrm>
          <a:prstGeom prst="wedgeRoundRectCallout">
            <a:avLst>
              <a:gd name="adj1" fmla="val 16081"/>
              <a:gd name="adj2" fmla="val 11016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The signal is low-pass filtered by the second-order Sallen-Key.</a:t>
            </a:r>
            <a:endParaRPr lang="zh-CN" altLang="en-US" sz="1200" dirty="0"/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B57FD405-7290-34D9-6FB2-8E73DD7D9FCD}"/>
              </a:ext>
            </a:extLst>
          </p:cNvPr>
          <p:cNvSpPr/>
          <p:nvPr/>
        </p:nvSpPr>
        <p:spPr>
          <a:xfrm flipH="1">
            <a:off x="8540223" y="3431406"/>
            <a:ext cx="1460633" cy="506994"/>
          </a:xfrm>
          <a:prstGeom prst="wedgeRoundRectCallout">
            <a:avLst>
              <a:gd name="adj1" fmla="val 62923"/>
              <a:gd name="adj2" fmla="val 1120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Inverter, used to create a differential signal.</a:t>
            </a:r>
            <a:endParaRPr lang="zh-CN" altLang="en-US" sz="1200" dirty="0"/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D7E7D41D-899D-369D-D564-E0A7AB84DC5D}"/>
              </a:ext>
            </a:extLst>
          </p:cNvPr>
          <p:cNvSpPr/>
          <p:nvPr/>
        </p:nvSpPr>
        <p:spPr>
          <a:xfrm flipH="1">
            <a:off x="3607390" y="1345928"/>
            <a:ext cx="1591126" cy="506994"/>
          </a:xfrm>
          <a:prstGeom prst="wedgeRoundRectCallout">
            <a:avLst>
              <a:gd name="adj1" fmla="val -127595"/>
              <a:gd name="adj2" fmla="val 2259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altLang="zh-CN" sz="1400"/>
              <a:t>Sampled differential signal</a:t>
            </a:r>
            <a:endParaRPr lang="zh-CN" altLang="en-US" sz="1400" dirty="0"/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4E31F00C-1883-37C2-E8D3-89B42D5ED60C}"/>
              </a:ext>
            </a:extLst>
          </p:cNvPr>
          <p:cNvSpPr/>
          <p:nvPr/>
        </p:nvSpPr>
        <p:spPr>
          <a:xfrm flipH="1">
            <a:off x="6333420" y="916391"/>
            <a:ext cx="2435193" cy="664150"/>
          </a:xfrm>
          <a:prstGeom prst="wedgeRoundRectCallout">
            <a:avLst>
              <a:gd name="adj1" fmla="val 6511"/>
              <a:gd name="adj2" fmla="val 1719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The protocol supports the consolidation of four audio channels into one channel</a:t>
            </a:r>
            <a:endParaRPr lang="zh-CN" altLang="en-US" sz="1400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62AF86C-1D7F-2623-750A-AC871AF3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/>
              <a:t>5</a:t>
            </a:fld>
            <a:endParaRPr lang="en-US" sz="20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16D80F8-0985-DD6B-2BC4-01CA92F0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3309258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47CFD2-02B6-71D0-0471-CC9063918F22}"/>
              </a:ext>
            </a:extLst>
          </p:cNvPr>
          <p:cNvSpPr txBox="1">
            <a:spLocks/>
          </p:cNvSpPr>
          <p:nvPr/>
        </p:nvSpPr>
        <p:spPr>
          <a:xfrm>
            <a:off x="102870" y="-213000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GB" altLang="zh-CN" sz="4800" b="1" dirty="0">
                <a:solidFill>
                  <a:srgbClr val="8BBACA"/>
                </a:solidFill>
                <a:latin typeface="Arial Black" panose="020B0A04020102020204" pitchFamily="34" charset="0"/>
              </a:rPr>
              <a:t>Embedded Systems Design</a:t>
            </a:r>
            <a:br>
              <a:rPr lang="en-US" altLang="zh-CN" sz="4000" dirty="0">
                <a:latin typeface="Arial Black" panose="020B0A04020102020204" pitchFamily="34" charset="0"/>
              </a:rPr>
            </a:br>
            <a:r>
              <a:rPr lang="en-US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-- </a:t>
            </a:r>
            <a:r>
              <a:rPr lang="en-GB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Audio Board Design</a:t>
            </a:r>
            <a:endParaRPr lang="en-US" altLang="zh-CN" sz="28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6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8346125-33EF-6BAF-CA0D-A0A6F956F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9"/>
          <a:stretch/>
        </p:blipFill>
        <p:spPr>
          <a:xfrm>
            <a:off x="2300283" y="1529693"/>
            <a:ext cx="7591425" cy="23033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8017D6-2AD7-08C7-568D-8BBEB20F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34" y="4264754"/>
            <a:ext cx="9305925" cy="1790700"/>
          </a:xfrm>
          <a:prstGeom prst="rect">
            <a:avLst/>
          </a:prstGeom>
        </p:spPr>
      </p:pic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27F00FF2-3019-7DEE-56CD-CE10DA5D1F1F}"/>
              </a:ext>
            </a:extLst>
          </p:cNvPr>
          <p:cNvSpPr/>
          <p:nvPr/>
        </p:nvSpPr>
        <p:spPr>
          <a:xfrm flipH="1">
            <a:off x="587141" y="1276196"/>
            <a:ext cx="1518970" cy="764360"/>
          </a:xfrm>
          <a:prstGeom prst="wedgeRoundRectCallout">
            <a:avLst>
              <a:gd name="adj1" fmla="val -62974"/>
              <a:gd name="adj2" fmla="val 248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Three-axis accelerometer, gyroscope and magnetometer</a:t>
            </a:r>
            <a:endParaRPr lang="zh-CN" altLang="en-US" sz="1200" dirty="0"/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0E85C27D-90DA-FA3E-B9AF-563C01BB0D4A}"/>
              </a:ext>
            </a:extLst>
          </p:cNvPr>
          <p:cNvSpPr/>
          <p:nvPr/>
        </p:nvSpPr>
        <p:spPr>
          <a:xfrm flipH="1">
            <a:off x="3396114" y="3501859"/>
            <a:ext cx="1518970" cy="764360"/>
          </a:xfrm>
          <a:prstGeom prst="wedgeRoundRectCallout">
            <a:avLst>
              <a:gd name="adj1" fmla="val -76281"/>
              <a:gd name="adj2" fmla="val 1180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Use four-electrode configuration</a:t>
            </a:r>
            <a:endParaRPr lang="zh-CN" altLang="en-US" sz="1200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22AF834-74A6-B115-5B76-1C827966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/>
              <a:t>6</a:t>
            </a:fld>
            <a:endParaRPr lang="en-US" sz="2000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75D7E53-F1F0-9E15-C6CB-E8F488BC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3940630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B704EE0-C54B-7D2F-4369-7C24F5F0F9A1}"/>
              </a:ext>
            </a:extLst>
          </p:cNvPr>
          <p:cNvSpPr txBox="1">
            <a:spLocks/>
          </p:cNvSpPr>
          <p:nvPr/>
        </p:nvSpPr>
        <p:spPr>
          <a:xfrm>
            <a:off x="102870" y="-213000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GB" altLang="zh-CN" sz="4800" b="1" dirty="0">
                <a:solidFill>
                  <a:srgbClr val="8BBACA"/>
                </a:solidFill>
                <a:latin typeface="Arial Black" panose="020B0A04020102020204" pitchFamily="34" charset="0"/>
              </a:rPr>
              <a:t>Embedded Systems Design</a:t>
            </a:r>
            <a:br>
              <a:rPr lang="en-US" altLang="zh-CN" sz="4000" dirty="0">
                <a:latin typeface="Arial Black" panose="020B0A04020102020204" pitchFamily="34" charset="0"/>
              </a:rPr>
            </a:br>
            <a:r>
              <a:rPr lang="en-US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-- </a:t>
            </a:r>
            <a:r>
              <a:rPr lang="en-GB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Main Board Design</a:t>
            </a:r>
            <a:endParaRPr lang="en-US" altLang="zh-CN" sz="28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6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FD0D33F-928F-ED59-63EA-C0E966926A9D}"/>
              </a:ext>
            </a:extLst>
          </p:cNvPr>
          <p:cNvSpPr/>
          <p:nvPr/>
        </p:nvSpPr>
        <p:spPr>
          <a:xfrm>
            <a:off x="3398062" y="3147738"/>
            <a:ext cx="8217533" cy="7694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329C0A-4298-D6A1-7B6E-74F48EAD5694}"/>
              </a:ext>
            </a:extLst>
          </p:cNvPr>
          <p:cNvSpPr/>
          <p:nvPr/>
        </p:nvSpPr>
        <p:spPr>
          <a:xfrm>
            <a:off x="3398062" y="1977811"/>
            <a:ext cx="8217533" cy="7905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CB9126D4-7876-CFBB-26E0-84C6442FD1FD}"/>
              </a:ext>
            </a:extLst>
          </p:cNvPr>
          <p:cNvSpPr/>
          <p:nvPr/>
        </p:nvSpPr>
        <p:spPr>
          <a:xfrm>
            <a:off x="2670771" y="2302006"/>
            <a:ext cx="353085" cy="2460903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19A975-D83A-9A58-9D37-080310F0702B}"/>
              </a:ext>
            </a:extLst>
          </p:cNvPr>
          <p:cNvSpPr txBox="1"/>
          <p:nvPr/>
        </p:nvSpPr>
        <p:spPr>
          <a:xfrm>
            <a:off x="3398062" y="1977811"/>
            <a:ext cx="8217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2400" b="1" dirty="0"/>
              <a:t>Circuit Box: </a:t>
            </a:r>
            <a:r>
              <a:rPr lang="en-US" altLang="zh-CN" sz="2000" dirty="0"/>
              <a:t>C</a:t>
            </a:r>
            <a:r>
              <a:rPr lang="en-US" altLang="zh-CN" sz="2000" b="0" i="0" u="none" strike="noStrike" baseline="0" dirty="0"/>
              <a:t>ontaining the main and audio PCBs, two batteries and switches for initiating and stopping recordings. </a:t>
            </a: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627147-B271-2B97-FEE4-8FF01F05EB05}"/>
              </a:ext>
            </a:extLst>
          </p:cNvPr>
          <p:cNvSpPr txBox="1"/>
          <p:nvPr/>
        </p:nvSpPr>
        <p:spPr>
          <a:xfrm>
            <a:off x="3398062" y="3147738"/>
            <a:ext cx="8217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zh-CN" sz="2400" b="1" dirty="0"/>
              <a:t>Two sensor housings: </a:t>
            </a:r>
            <a:r>
              <a:rPr lang="en-US" altLang="zh-CN" sz="2000" dirty="0"/>
              <a:t>Containing IMU, temperature sensors and two electrode snaps for EBI measurements.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BCC0CD-A227-95E2-2959-3307D72F894E}"/>
              </a:ext>
            </a:extLst>
          </p:cNvPr>
          <p:cNvSpPr txBox="1"/>
          <p:nvPr/>
        </p:nvSpPr>
        <p:spPr>
          <a:xfrm>
            <a:off x="915798" y="3337100"/>
            <a:ext cx="165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b="1" dirty="0"/>
              <a:t>Brace Design</a:t>
            </a:r>
            <a:endParaRPr lang="zh-CN" altLang="en-US" sz="20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796FA0B-43B5-BF90-F6D6-E618FAC0528E}"/>
              </a:ext>
            </a:extLst>
          </p:cNvPr>
          <p:cNvSpPr/>
          <p:nvPr/>
        </p:nvSpPr>
        <p:spPr>
          <a:xfrm>
            <a:off x="3398062" y="4296575"/>
            <a:ext cx="8217533" cy="7694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3E0AE78-2812-0855-A602-936C20CC5886}"/>
              </a:ext>
            </a:extLst>
          </p:cNvPr>
          <p:cNvSpPr txBox="1"/>
          <p:nvPr/>
        </p:nvSpPr>
        <p:spPr>
          <a:xfrm>
            <a:off x="3398062" y="4296575"/>
            <a:ext cx="7589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en-US" altLang="zh-CN" sz="2400" b="1" dirty="0"/>
              <a:t>Microphone standoff: </a:t>
            </a:r>
            <a:r>
              <a:rPr lang="en-US" altLang="zh-CN" sz="2000" dirty="0"/>
              <a:t>Route the cables away from the leg and provide sufficient slack throughout the entire range of motion.</a:t>
            </a:r>
            <a:endParaRPr lang="zh-CN" altLang="en-US" sz="20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D019A05-652F-E446-0EF4-40BF00B0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/>
              <a:t>7</a:t>
            </a:fld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B42FDD-FEA7-E300-908A-B6CBE5381695}"/>
              </a:ext>
            </a:extLst>
          </p:cNvPr>
          <p:cNvSpPr txBox="1">
            <a:spLocks/>
          </p:cNvSpPr>
          <p:nvPr/>
        </p:nvSpPr>
        <p:spPr>
          <a:xfrm>
            <a:off x="128984" y="-44203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4400" b="1" dirty="0">
                <a:solidFill>
                  <a:srgbClr val="8BBACA"/>
                </a:solidFill>
                <a:latin typeface="Arial Black" panose="020B0A04020102020204" pitchFamily="34" charset="0"/>
              </a:rPr>
              <a:t>Design and </a:t>
            </a:r>
          </a:p>
          <a:p>
            <a:r>
              <a:rPr lang="en-GB" altLang="zh-CN" sz="4400" b="1" dirty="0">
                <a:solidFill>
                  <a:srgbClr val="8BBACA"/>
                </a:solidFill>
                <a:latin typeface="Arial Black" panose="020B0A04020102020204" pitchFamily="34" charset="0"/>
              </a:rPr>
              <a:t>Proof-of-concept Results</a:t>
            </a:r>
            <a:br>
              <a:rPr lang="en-US" altLang="zh-CN" sz="4000" dirty="0">
                <a:latin typeface="Arial Black" panose="020B0A04020102020204" pitchFamily="34" charset="0"/>
              </a:rPr>
            </a:br>
            <a:r>
              <a:rPr lang="en-US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-- </a:t>
            </a:r>
            <a:r>
              <a:rPr lang="en-GB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Brace Design </a:t>
            </a:r>
            <a:endParaRPr lang="en-US" altLang="zh-CN" sz="28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5CD95255-1718-0F07-7CE1-84C889878D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4212772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C74F4A47-7BA3-38D7-3080-B01B6695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0459"/>
            <a:ext cx="1186543" cy="467541"/>
          </a:xfrm>
        </p:spPr>
        <p:txBody>
          <a:bodyPr/>
          <a:lstStyle/>
          <a:p>
            <a:pPr algn="l"/>
            <a:r>
              <a:rPr lang="en-GB" sz="1600" b="1" dirty="0" err="1"/>
              <a:t>Yanze</a:t>
            </a:r>
            <a:r>
              <a:rPr lang="en-GB" sz="1600" b="1" dirty="0"/>
              <a:t> Liu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2629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11CEF390-431D-E7A9-77A2-CD793EA3AA2B}"/>
              </a:ext>
            </a:extLst>
          </p:cNvPr>
          <p:cNvGrpSpPr/>
          <p:nvPr/>
        </p:nvGrpSpPr>
        <p:grpSpPr>
          <a:xfrm>
            <a:off x="7835260" y="3767857"/>
            <a:ext cx="3457192" cy="2360802"/>
            <a:chOff x="3488325" y="2239973"/>
            <a:chExt cx="2951854" cy="197608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971A3F5-CA83-34FF-06FF-E039779D1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114" t="-129" b="52419"/>
            <a:stretch/>
          </p:blipFill>
          <p:spPr>
            <a:xfrm>
              <a:off x="3488325" y="2239973"/>
              <a:ext cx="2951854" cy="197608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586F8DE-FFAF-E295-15A3-052C9611BC93}"/>
                </a:ext>
              </a:extLst>
            </p:cNvPr>
            <p:cNvSpPr/>
            <p:nvPr/>
          </p:nvSpPr>
          <p:spPr>
            <a:xfrm>
              <a:off x="3488325" y="2239973"/>
              <a:ext cx="163138" cy="159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191EAF1-802F-F4B2-BEB8-B5B1FA0CB268}"/>
              </a:ext>
            </a:extLst>
          </p:cNvPr>
          <p:cNvGrpSpPr/>
          <p:nvPr/>
        </p:nvGrpSpPr>
        <p:grpSpPr>
          <a:xfrm>
            <a:off x="5818512" y="1077688"/>
            <a:ext cx="3144058" cy="2266972"/>
            <a:chOff x="6873342" y="3375303"/>
            <a:chExt cx="3185193" cy="228669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DC1E904-5DCD-FA2F-4CC3-BC443E66A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997" t="48694"/>
            <a:stretch/>
          </p:blipFill>
          <p:spPr>
            <a:xfrm>
              <a:off x="6873342" y="3375303"/>
              <a:ext cx="3185193" cy="228669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E84BDE9-320F-E83E-4C81-0815D7FC0C18}"/>
                </a:ext>
              </a:extLst>
            </p:cNvPr>
            <p:cNvSpPr/>
            <p:nvPr/>
          </p:nvSpPr>
          <p:spPr>
            <a:xfrm>
              <a:off x="6873342" y="3387576"/>
              <a:ext cx="208655" cy="150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C54B5E-AD83-0E95-00D3-8CCAB0DF928D}"/>
              </a:ext>
            </a:extLst>
          </p:cNvPr>
          <p:cNvGrpSpPr/>
          <p:nvPr/>
        </p:nvGrpSpPr>
        <p:grpSpPr>
          <a:xfrm>
            <a:off x="899547" y="1526710"/>
            <a:ext cx="3462466" cy="4462385"/>
            <a:chOff x="660607" y="1816526"/>
            <a:chExt cx="2076705" cy="285829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A81F349-1235-60AC-FBD6-A8B97043B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257" r="57189"/>
            <a:stretch/>
          </p:blipFill>
          <p:spPr>
            <a:xfrm>
              <a:off x="660607" y="1816526"/>
              <a:ext cx="2076705" cy="2858296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E6D060A-C9C4-68A3-193E-F1051B905179}"/>
                </a:ext>
              </a:extLst>
            </p:cNvPr>
            <p:cNvSpPr/>
            <p:nvPr/>
          </p:nvSpPr>
          <p:spPr>
            <a:xfrm>
              <a:off x="668923" y="1816526"/>
              <a:ext cx="104328" cy="98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72AD4E3-A3F0-1F0D-B6C1-D3E94DCD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/>
              <a:t>8</a:t>
            </a:fld>
            <a:endParaRPr lang="en-US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F4A3E2-4423-58ED-7A8F-B77B197428CE}"/>
              </a:ext>
            </a:extLst>
          </p:cNvPr>
          <p:cNvSpPr txBox="1">
            <a:spLocks/>
          </p:cNvSpPr>
          <p:nvPr/>
        </p:nvSpPr>
        <p:spPr>
          <a:xfrm>
            <a:off x="128984" y="-44203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4400" b="1" dirty="0">
                <a:solidFill>
                  <a:srgbClr val="8BBACA"/>
                </a:solidFill>
                <a:latin typeface="Arial Black" panose="020B0A04020102020204" pitchFamily="34" charset="0"/>
              </a:rPr>
              <a:t>Design and </a:t>
            </a:r>
          </a:p>
          <a:p>
            <a:r>
              <a:rPr lang="en-GB" altLang="zh-CN" sz="4400" b="1" dirty="0">
                <a:solidFill>
                  <a:srgbClr val="8BBACA"/>
                </a:solidFill>
                <a:latin typeface="Arial Black" panose="020B0A04020102020204" pitchFamily="34" charset="0"/>
              </a:rPr>
              <a:t>Proof-of-concept Results</a:t>
            </a:r>
            <a:br>
              <a:rPr lang="en-US" altLang="zh-CN" sz="4000" dirty="0">
                <a:latin typeface="Arial Black" panose="020B0A04020102020204" pitchFamily="34" charset="0"/>
              </a:rPr>
            </a:br>
            <a:r>
              <a:rPr lang="en-US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-- </a:t>
            </a:r>
            <a:r>
              <a:rPr lang="en-GB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Brace Design </a:t>
            </a:r>
            <a:endParaRPr lang="en-US" altLang="zh-CN" sz="28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49B36BD1-C458-0FCE-C6C9-2206C3D709F4}"/>
              </a:ext>
            </a:extLst>
          </p:cNvPr>
          <p:cNvSpPr/>
          <p:nvPr/>
        </p:nvSpPr>
        <p:spPr>
          <a:xfrm flipH="1">
            <a:off x="5687914" y="1077688"/>
            <a:ext cx="3369000" cy="2380616"/>
          </a:xfrm>
          <a:prstGeom prst="wedgeRoundRectCallout">
            <a:avLst>
              <a:gd name="adj1" fmla="val 84429"/>
              <a:gd name="adj2" fmla="val -11340"/>
              <a:gd name="adj3" fmla="val 16667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7130A1B6-9877-6800-C2DC-789A30B6247A}"/>
              </a:ext>
            </a:extLst>
          </p:cNvPr>
          <p:cNvSpPr/>
          <p:nvPr/>
        </p:nvSpPr>
        <p:spPr>
          <a:xfrm flipH="1">
            <a:off x="7730483" y="3577223"/>
            <a:ext cx="3561969" cy="2686918"/>
          </a:xfrm>
          <a:prstGeom prst="wedgeRoundRectCallout">
            <a:avLst>
              <a:gd name="adj1" fmla="val 147104"/>
              <a:gd name="adj2" fmla="val 1970"/>
              <a:gd name="adj3" fmla="val 16667"/>
            </a:avLst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DA1CE2F-B38C-75DD-77FA-AE7C77BC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4212772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37B82F21-D171-6208-A125-F57EF02B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0459"/>
            <a:ext cx="1985872" cy="467541"/>
          </a:xfrm>
        </p:spPr>
        <p:txBody>
          <a:bodyPr/>
          <a:lstStyle/>
          <a:p>
            <a:pPr algn="l"/>
            <a:r>
              <a:rPr lang="en-GB" sz="1600" b="1" dirty="0" err="1"/>
              <a:t>Yanze</a:t>
            </a:r>
            <a:r>
              <a:rPr lang="en-GB" sz="1600" b="1" dirty="0"/>
              <a:t> Liu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6110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0750019-8E48-FC1D-58F2-553AFB2175D2}"/>
              </a:ext>
            </a:extLst>
          </p:cNvPr>
          <p:cNvSpPr/>
          <p:nvPr/>
        </p:nvSpPr>
        <p:spPr>
          <a:xfrm>
            <a:off x="1342710" y="1500434"/>
            <a:ext cx="5113324" cy="613248"/>
          </a:xfrm>
          <a:prstGeom prst="wedgeRoundRectCallout">
            <a:avLst>
              <a:gd name="adj1" fmla="val -64049"/>
              <a:gd name="adj2" fmla="val 5663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Why the affixing of the brace is important?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B47F7AD-DDFA-7706-38EC-6CB823BFB290}"/>
              </a:ext>
            </a:extLst>
          </p:cNvPr>
          <p:cNvGrpSpPr/>
          <p:nvPr/>
        </p:nvGrpSpPr>
        <p:grpSpPr>
          <a:xfrm>
            <a:off x="3056182" y="2417941"/>
            <a:ext cx="7192455" cy="3191196"/>
            <a:chOff x="3056182" y="2417941"/>
            <a:chExt cx="7192455" cy="3191196"/>
          </a:xfrm>
        </p:grpSpPr>
        <p:sp>
          <p:nvSpPr>
            <p:cNvPr id="7" name="对话气泡: 圆角矩形 6">
              <a:extLst>
                <a:ext uri="{FF2B5EF4-FFF2-40B4-BE49-F238E27FC236}">
                  <a16:creationId xmlns:a16="http://schemas.microsoft.com/office/drawing/2014/main" id="{90FE175B-2078-60BF-D845-930BA88DA995}"/>
                </a:ext>
              </a:extLst>
            </p:cNvPr>
            <p:cNvSpPr/>
            <p:nvPr/>
          </p:nvSpPr>
          <p:spPr>
            <a:xfrm flipH="1">
              <a:off x="3056182" y="2417941"/>
              <a:ext cx="7192455" cy="3191196"/>
            </a:xfrm>
            <a:prstGeom prst="wedgeRoundRectCallout">
              <a:avLst>
                <a:gd name="adj1" fmla="val -61258"/>
                <a:gd name="adj2" fmla="val 43731"/>
                <a:gd name="adj3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just">
                <a:buFont typeface="+mj-lt"/>
                <a:buAutoNum type="arabicPeriod"/>
              </a:pP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2F22DB-C50F-0BF4-9A5F-5B6E2D0B4ECC}"/>
                </a:ext>
              </a:extLst>
            </p:cNvPr>
            <p:cNvSpPr txBox="1"/>
            <p:nvPr/>
          </p:nvSpPr>
          <p:spPr>
            <a:xfrm>
              <a:off x="3549189" y="2571313"/>
              <a:ext cx="6100090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>
                <a:buFont typeface="+mj-lt"/>
                <a:buAutoNum type="arabicPeriod"/>
              </a:pPr>
              <a:r>
                <a:rPr lang="en-US" altLang="zh-CN" sz="2000" dirty="0">
                  <a:solidFill>
                    <a:schemeClr val="tx1"/>
                  </a:solidFill>
                </a:rPr>
                <a:t>Ensure the sensors acquire the desired data at specified anatomical locations.</a:t>
              </a:r>
            </a:p>
            <a:p>
              <a:pPr marL="342900" indent="-342900" algn="just">
                <a:buFont typeface="+mj-lt"/>
                <a:buAutoNum type="arabicPeriod"/>
              </a:pPr>
              <a:r>
                <a:rPr lang="en-US" altLang="zh-CN" sz="2000" dirty="0">
                  <a:solidFill>
                    <a:schemeClr val="tx1"/>
                  </a:solidFill>
                </a:rPr>
                <a:t>Facilitate valid longitudinal data comparisons. </a:t>
              </a:r>
            </a:p>
            <a:p>
              <a:pPr marL="342900" indent="-342900" algn="just">
                <a:buFont typeface="+mj-lt"/>
                <a:buAutoNum type="arabicPeriod"/>
              </a:pPr>
              <a:endParaRPr lang="en-US" altLang="zh-CN" sz="2000" dirty="0">
                <a:solidFill>
                  <a:schemeClr val="tx1"/>
                </a:solidFill>
              </a:endParaRPr>
            </a:p>
            <a:p>
              <a:pPr algn="just"/>
              <a:r>
                <a:rPr lang="en-US" altLang="zh-CN" sz="2000" dirty="0"/>
                <a:t>For joint acoustics: The positioning of the microphones with respect to the joint may influence the type of sounds measured. </a:t>
              </a:r>
            </a:p>
            <a:p>
              <a:pPr algn="just"/>
              <a:r>
                <a:rPr lang="en-US" altLang="zh-CN" sz="2000" dirty="0"/>
                <a:t>For EBI: EBI electrode spacing must be maintained to capture the same segment of the limb.</a:t>
              </a:r>
            </a:p>
          </p:txBody>
        </p:sp>
      </p:grp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010AC5F-A001-4234-D280-3A97225F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260" y="6345126"/>
            <a:ext cx="4038600" cy="365125"/>
          </a:xfrm>
          <a:noFill/>
        </p:spPr>
        <p:txBody>
          <a:bodyPr/>
          <a:lstStyle/>
          <a:p>
            <a:fld id="{C7B23EAE-6EC5-194A-9160-0B77D449E9B3}" type="slidenum">
              <a:rPr lang="en-US" sz="2000" smtClean="0"/>
              <a:t>9</a:t>
            </a:fld>
            <a:endParaRPr lang="en-US" sz="2000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93DF1F1E-C1F0-F45F-B3D4-FCF1AB2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90460"/>
            <a:ext cx="4212772" cy="467178"/>
          </a:xfrm>
        </p:spPr>
        <p:txBody>
          <a:bodyPr/>
          <a:lstStyle/>
          <a:p>
            <a:r>
              <a:rPr lang="en-GB" sz="1600" dirty="0"/>
              <a:t>Yuhan Wu</a:t>
            </a:r>
            <a:endParaRPr lang="en-US" sz="16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2412381-643A-0AA9-FD1F-B9DC34BB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0459"/>
            <a:ext cx="2667000" cy="467541"/>
          </a:xfrm>
        </p:spPr>
        <p:txBody>
          <a:bodyPr/>
          <a:lstStyle/>
          <a:p>
            <a:pPr algn="l"/>
            <a:r>
              <a:rPr lang="en-GB" sz="1600" b="1" dirty="0" err="1"/>
              <a:t>Yanze</a:t>
            </a:r>
            <a:r>
              <a:rPr lang="en-GB" sz="1600" b="1" dirty="0"/>
              <a:t> Liu</a:t>
            </a:r>
            <a:endParaRPr lang="en-US" sz="1600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15105B3-91CB-45AB-7127-5220DCF65003}"/>
              </a:ext>
            </a:extLst>
          </p:cNvPr>
          <p:cNvSpPr txBox="1">
            <a:spLocks/>
          </p:cNvSpPr>
          <p:nvPr/>
        </p:nvSpPr>
        <p:spPr>
          <a:xfrm>
            <a:off x="128984" y="-44203"/>
            <a:ext cx="10858904" cy="130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748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4400" b="1" dirty="0">
                <a:solidFill>
                  <a:srgbClr val="8BBACA"/>
                </a:solidFill>
                <a:latin typeface="Arial Black" panose="020B0A04020102020204" pitchFamily="34" charset="0"/>
              </a:rPr>
              <a:t>Design and </a:t>
            </a:r>
          </a:p>
          <a:p>
            <a:r>
              <a:rPr lang="en-GB" altLang="zh-CN" sz="4400" b="1" dirty="0">
                <a:solidFill>
                  <a:srgbClr val="8BBACA"/>
                </a:solidFill>
                <a:latin typeface="Arial Black" panose="020B0A04020102020204" pitchFamily="34" charset="0"/>
              </a:rPr>
              <a:t>Proof-of-concept Results</a:t>
            </a:r>
            <a:br>
              <a:rPr lang="en-US" altLang="zh-CN" sz="4000" dirty="0">
                <a:latin typeface="Arial Black" panose="020B0A04020102020204" pitchFamily="34" charset="0"/>
              </a:rPr>
            </a:br>
            <a:r>
              <a:rPr lang="en-US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-- </a:t>
            </a:r>
            <a:r>
              <a:rPr lang="en-GB" altLang="zh-CN" sz="2400" b="1" dirty="0">
                <a:solidFill>
                  <a:srgbClr val="2F5597"/>
                </a:solidFill>
                <a:latin typeface="Arial Black" panose="020B0A04020102020204" pitchFamily="34" charset="0"/>
              </a:rPr>
              <a:t>Affixing the Brace</a:t>
            </a:r>
            <a:endParaRPr lang="en-US" altLang="zh-CN" sz="2800" b="1" dirty="0">
              <a:solidFill>
                <a:srgbClr val="2F5597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0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1E689D3-DEB1-8645-A271-BAD6A21C08A3}" vid="{30337EE3-99CB-EC4C-A0D3-45C28526993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</TotalTime>
  <Words>1456</Words>
  <Application>Microsoft Office PowerPoint</Application>
  <PresentationFormat>宽屏</PresentationFormat>
  <Paragraphs>148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Söhne</vt:lpstr>
      <vt:lpstr>Arial</vt:lpstr>
      <vt:lpstr>Arial Black</vt:lpstr>
      <vt:lpstr>Arial Nova</vt:lpstr>
      <vt:lpstr>Calibri</vt:lpstr>
      <vt:lpstr>Calibri Light</vt:lpstr>
      <vt:lpstr>Candara Light</vt:lpstr>
      <vt:lpstr>Times New Roman</vt:lpstr>
      <vt:lpstr>Office Theme 2013 - 2022</vt:lpstr>
      <vt:lpstr>A Wearable, Multimodal Sensing System to Monitor Knee Joint Health[1]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 C</cp:lastModifiedBy>
  <cp:revision>32</cp:revision>
  <dcterms:created xsi:type="dcterms:W3CDTF">2023-01-07T11:25:33Z</dcterms:created>
  <dcterms:modified xsi:type="dcterms:W3CDTF">2023-12-12T12:14:51Z</dcterms:modified>
</cp:coreProperties>
</file>